
<file path=[Content_Types].xml><?xml version="1.0" encoding="utf-8"?>
<Types xmlns="http://schemas.openxmlformats.org/package/2006/content-types">
  <Override PartName="/ppt/theme/themeOverride9.xml" ContentType="application/vnd.openxmlformats-officedocument.themeOverride+xml"/>
  <Override PartName="/ppt/slides/slide18.xml" ContentType="application/vnd.openxmlformats-officedocument.presentationml.slide+xml"/>
  <Override PartName="/ppt/charts/style18.xml" ContentType="application/vnd.ms-office.chartstyle+xml"/>
  <Override PartName="/ppt/slides/slide28.xml" ContentType="application/vnd.openxmlformats-officedocument.presentationml.slide+xml"/>
  <Override PartName="/ppt/charts/chart11.xml" ContentType="application/vnd.openxmlformats-officedocument.drawingml.chart+xml"/>
  <Override PartName="/ppt/charts/chart20.xml" ContentType="application/vnd.openxmlformats-officedocument.drawingml.chart+xml"/>
  <Override PartName="/ppt/slides/slide9.xml" ContentType="application/vnd.openxmlformats-officedocument.presentationml.slide+xml"/>
  <Override PartName="/ppt/slideLayouts/slideLayout15.xml" ContentType="application/vnd.openxmlformats-officedocument.presentationml.slideLayout+xml"/>
  <Override PartName="/ppt/theme/theme1.xml" ContentType="application/vnd.openxmlformats-officedocument.theme+xml"/>
  <Override PartName="/ppt/theme/themeOverride11.xml" ContentType="application/vnd.openxmlformats-officedocument.themeOverride+xml"/>
  <Override PartName="/ppt/charts/chart17.xml" ContentType="application/vnd.openxmlformats-officedocument.drawingml.chart+xml"/>
  <Override PartName="/ppt/charts/colors13.xml" ContentType="application/vnd.ms-office.chartcolorstyle+xml"/>
  <Override PartName="/ppt/charts/colors4.xml" ContentType="application/vnd.ms-office.chartcolorstyle+xml"/>
  <Override PartName="/ppt/charts/colors23.xml" ContentType="application/vnd.ms-office.chartcolorstyle+xml"/>
  <Override PartName="/ppt/theme/themeOverride17.xml" ContentType="application/vnd.openxmlformats-officedocument.themeOverride+xml"/>
  <Default Extension="jpeg" ContentType="image/jpeg"/>
  <Override PartName="/ppt/charts/colors19.xml" ContentType="application/vnd.ms-office.chartcolorstyle+xml"/>
  <Override PartName="/ppt/slides/slide13.xml" ContentType="application/vnd.openxmlformats-officedocument.presentationml.slide+xml"/>
  <Override PartName="/ppt/charts/style13.xml" ContentType="application/vnd.ms-office.chartstyle+xml"/>
  <Override PartName="/ppt/slides/slide23.xml" ContentType="application/vnd.openxmlformats-officedocument.presentationml.slide+xml"/>
  <Override PartName="/ppt/charts/chart6.xml" ContentType="application/vnd.openxmlformats-officedocument.drawingml.chart+xml"/>
  <Override PartName="/ppt/slides/slide32.xml" ContentType="application/vnd.openxmlformats-officedocument.presentationml.slide+xml"/>
  <Override PartName="/ppt/slides/slide4.xml" ContentType="application/vnd.openxmlformats-officedocument.presentationml.slide+xml"/>
  <Override PartName="/ppt/slideLayouts/slideLayout5.xml" ContentType="application/vnd.openxmlformats-officedocument.presentationml.slideLayout+xml"/>
  <Override PartName="/ppt/slides/slide19.xml" ContentType="application/vnd.openxmlformats-officedocument.presentationml.slide+xml"/>
  <Override PartName="/ppt/slideLayouts/slideLayout10.xml" ContentType="application/vnd.openxmlformats-officedocument.presentationml.slideLayout+xml"/>
  <Override PartName="/ppt/charts/style19.xml" ContentType="application/vnd.ms-office.chartstyle+xml"/>
  <Override PartName="/ppt/slides/slide29.xml" ContentType="application/vnd.openxmlformats-officedocument.presentationml.slide+xml"/>
  <Override PartName="/ppt/charts/chart12.xml" ContentType="application/vnd.openxmlformats-officedocument.drawingml.chart+xml"/>
  <Override PartName="/ppt/charts/chart21.xml" ContentType="application/vnd.openxmlformats-officedocument.drawingml.chart+xml"/>
  <Override PartName="/ppt/slideLayouts/slideLayout16.xml" ContentType="application/vnd.openxmlformats-officedocument.presentationml.slideLayout+xml"/>
  <Override PartName="/ppt/theme/themeOverride12.xml" ContentType="application/vnd.openxmlformats-officedocument.themeOverride+xml"/>
  <Override PartName="/ppt/charts/chart18.xml" ContentType="application/vnd.openxmlformats-officedocument.drawingml.chart+xml"/>
  <Override PartName="/ppt/charts/colors14.xml" ContentType="application/vnd.ms-office.chartcolorstyle+xml"/>
  <Override PartName="/ppt/charts/colors5.xml" ContentType="application/vnd.ms-office.chartcolorstyle+xml"/>
  <Override PartName="/ppt/theme/themeOverride21.xml" ContentType="application/vnd.openxmlformats-officedocument.themeOverride+xml"/>
  <Override PartName="/ppt/charts/chart1.xml" ContentType="application/vnd.openxmlformats-officedocument.drawingml.chart+xml"/>
  <Override PartName="/ppt/charts/style5.xml" ContentType="application/vnd.ms-office.chartstyle+xml"/>
  <Override PartName="/ppt/theme/themeOverride5.xml" ContentType="application/vnd.openxmlformats-officedocument.themeOverride+xml"/>
  <Override PartName="/ppt/theme/themeOverride18.xml" ContentType="application/vnd.openxmlformats-officedocument.themeOverride+xml"/>
  <Override PartName="/ppt/slides/slide14.xml" ContentType="application/vnd.openxmlformats-officedocument.presentationml.slide+xml"/>
  <Override PartName="/ppt/charts/style14.xml" ContentType="application/vnd.ms-office.chartstyle+xml"/>
  <Override PartName="/ppt/charts/chart7.xml" ContentType="application/vnd.openxmlformats-officedocument.drawingml.chart+xml"/>
  <Default Extension="bin" ContentType="application/vnd.openxmlformats-officedocument.presentationml.printerSettings"/>
  <Override PartName="/ppt/charts/style23.xml" ContentType="application/vnd.ms-office.chartstyle+xml"/>
  <Override PartName="/ppt/slides/slide24.xml" ContentType="application/vnd.openxmlformats-officedocument.presentationml.slide+xml"/>
  <Override PartName="/ppt/slides/slide33.xml" ContentType="application/vnd.openxmlformats-officedocument.presentationml.slide+xml"/>
  <Override PartName="/ppt/slides/slide5.xml" ContentType="application/vnd.openxmlformats-officedocument.presentationml.slide+xml"/>
  <Default Extension="xml" ContentType="application/xml"/>
  <Override PartName="/ppt/slideLayouts/slideLayout6.xml" ContentType="application/vnd.openxmlformats-officedocument.presentationml.slideLayout+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13.xml" ContentType="application/vnd.openxmlformats-officedocument.drawingml.chart+xml"/>
  <Override PartName="/docProps/app.xml" ContentType="application/vnd.openxmlformats-officedocument.extended-properties+xml"/>
  <Override PartName="/ppt/charts/chart22.xml" ContentType="application/vnd.openxmlformats-officedocument.drawingml.chart+xml"/>
  <Override PartName="/ppt/charts/style1.xml" ContentType="application/vnd.ms-office.chartstyle+xml"/>
  <Override PartName="/docProps/core.xml" ContentType="application/vnd.openxmlformats-package.core-properties+xml"/>
  <Override PartName="/ppt/slideLayouts/slideLayout17.xml" ContentType="application/vnd.openxmlformats-officedocument.presentationml.slideLayout+xml"/>
  <Override PartName="/ppt/theme/themeOverride13.xml" ContentType="application/vnd.openxmlformats-officedocument.themeOverride+xml"/>
  <Override PartName="/ppt/charts/chart19.xml" ContentType="application/vnd.openxmlformats-officedocument.drawingml.chart+xml"/>
  <Override PartName="/ppt/theme/themeOverride1.xml" ContentType="application/vnd.openxmlformats-officedocument.themeOverride+xml"/>
  <Override PartName="/ppt/charts/colors15.xml" ContentType="application/vnd.ms-office.chartcolorstyle+xml"/>
  <Override PartName="/ppt/charts/colors6.xml" ContentType="application/vnd.ms-office.chartcolorstyle+xml"/>
  <Override PartName="/ppt/theme/themeOverride22.xml" ContentType="application/vnd.openxmlformats-officedocument.themeOverride+xml"/>
  <Override PartName="/ppt/charts/chart2.xml" ContentType="application/vnd.openxmlformats-officedocument.drawingml.chart+xml"/>
  <Override PartName="/ppt/charts/style6.xml" ContentType="application/vnd.ms-office.chartstyle+xml"/>
  <Default Extension="xlsx" ContentType="application/vnd.openxmlformats-officedocument.spreadsheetml.sheet"/>
  <Override PartName="/ppt/slideLayouts/slideLayout1.xml" ContentType="application/vnd.openxmlformats-officedocument.presentationml.slideLayout+xml"/>
  <Override PartName="/ppt/theme/themeOverride6.xml" ContentType="application/vnd.openxmlformats-officedocument.themeOverride+xml"/>
  <Override PartName="/ppt/theme/themeOverride19.xml" ContentType="application/vnd.openxmlformats-officedocument.themeOverride+xml"/>
  <Override PartName="/ppt/slides/slide15.xml" ContentType="application/vnd.openxmlformats-officedocument.presentationml.slide+xml"/>
  <Override PartName="/ppt/charts/style15.xml" ContentType="application/vnd.ms-office.chartstyle+xml"/>
  <Override PartName="/ppt/charts/chart8.xml" ContentType="application/vnd.openxmlformats-officedocument.drawingml.chart+xml"/>
  <Override PartName="/ppt/slides/slide25.xml" ContentType="application/vnd.openxmlformats-officedocument.presentationml.slide+xml"/>
  <Override PartName="/ppt/slides/slide34.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12.xml" ContentType="application/vnd.openxmlformats-officedocument.presentationml.slideLayout+xml"/>
  <Override PartName="/ppt/charts/chart14.xml" ContentType="application/vnd.openxmlformats-officedocument.drawingml.chart+xml"/>
  <Override PartName="/ppt/charts/colors10.xml" ContentType="application/vnd.ms-office.chartcolorstyle+xml"/>
  <Override PartName="/ppt/charts/colors1.xml" ContentType="application/vnd.ms-office.chartcolorstyle+xml"/>
  <Override PartName="/ppt/charts/chart23.xml" ContentType="application/vnd.openxmlformats-officedocument.drawingml.chart+xml"/>
  <Override PartName="/ppt/charts/colors20.xml" ContentType="application/vnd.ms-office.chartcolorstyle+xml"/>
  <Override PartName="/ppt/charts/style2.xml" ContentType="application/vnd.ms-office.chartstyle+xml"/>
  <Override PartName="/ppt/theme/themeOverride14.xml" ContentType="application/vnd.openxmlformats-officedocument.themeOverride+xml"/>
  <Override PartName="/ppt/theme/themeOverride2.xml" ContentType="application/vnd.openxmlformats-officedocument.themeOverride+xml"/>
  <Override PartName="/ppt/charts/colors16.xml" ContentType="application/vnd.ms-office.chartcolorstyle+xml"/>
  <Override PartName="/ppt/theme/themeOverride23.xml" ContentType="application/vnd.openxmlformats-officedocument.themeOverride+xml"/>
  <Override PartName="/ppt/slides/slide10.xml" ContentType="application/vnd.openxmlformats-officedocument.presentationml.slide+xml"/>
  <Override PartName="/ppt/charts/colors7.xml" ContentType="application/vnd.ms-office.chartcolorstyle+xml"/>
  <Override PartName="/ppt/charts/style10.xml" ContentType="application/vnd.ms-office.chartstyle+xml"/>
  <Override PartName="/ppt/slides/slide20.xml" ContentType="application/vnd.openxmlformats-officedocument.presentationml.slide+xml"/>
  <Override PartName="/ppt/charts/style7.xml" ContentType="application/vnd.ms-office.chartstyle+xml"/>
  <Override PartName="/ppt/charts/chart3.xml" ContentType="application/vnd.openxmlformats-officedocument.drawingml.chart+xml"/>
  <Override PartName="/ppt/charts/style20.xml" ContentType="application/vnd.ms-office.chartstyle+xml"/>
  <Override PartName="/ppt/slides/slide1.xml" ContentType="application/vnd.openxmlformats-officedocument.presentationml.slide+xml"/>
  <Override PartName="/ppt/slideLayouts/slideLayout2.xml" ContentType="application/vnd.openxmlformats-officedocument.presentationml.slideLayout+xml"/>
  <Override PartName="/ppt/theme/themeOverride7.xml" ContentType="application/vnd.openxmlformats-officedocument.themeOverride+xml"/>
  <Override PartName="/ppt/slides/slide16.xml" ContentType="application/vnd.openxmlformats-officedocument.presentationml.slide+xml"/>
  <Override PartName="/ppt/viewProps.xml" ContentType="application/vnd.openxmlformats-officedocument.presentationml.viewProps+xml"/>
  <Override PartName="/ppt/charts/style16.xml" ContentType="application/vnd.ms-office.chartstyle+xml"/>
  <Default Extension="rels" ContentType="application/vnd.openxmlformats-package.relationships+xml"/>
  <Override PartName="/ppt/charts/chart9.xml" ContentType="application/vnd.openxmlformats-officedocument.drawingml.chart+xml"/>
  <Override PartName="/ppt/slides/slide26.xml" ContentType="application/vnd.openxmlformats-officedocument.presentationml.slide+xml"/>
  <Override PartName="/ppt/slides/slide7.xml" ContentType="application/vnd.openxmlformats-officedocument.presentationml.slide+xml"/>
  <Override PartName="/ppt/slideLayouts/slideLayout8.xml" ContentType="application/vnd.openxmlformats-officedocument.presentationml.slideLayout+xml"/>
  <Override PartName="/ppt/slideLayouts/slideLayout13.xml" ContentType="application/vnd.openxmlformats-officedocument.presentationml.slideLayout+xml"/>
  <Override PartName="/ppt/presProps.xml" ContentType="application/vnd.openxmlformats-officedocument.presentationml.presProps+xml"/>
  <Override PartName="/ppt/charts/chart15.xml" ContentType="application/vnd.openxmlformats-officedocument.drawingml.chart+xml"/>
  <Override PartName="/ppt/charts/colors11.xml" ContentType="application/vnd.ms-office.chartcolorstyle+xml"/>
  <Override PartName="/ppt/charts/colors2.xml" ContentType="application/vnd.ms-office.chartcolorstyle+xml"/>
  <Override PartName="/ppt/presentation.xml" ContentType="application/vnd.openxmlformats-officedocument.presentationml.presentation.main+xml"/>
  <Override PartName="/ppt/charts/colors21.xml" ContentType="application/vnd.ms-office.chartcolorstyle+xml"/>
  <Override PartName="/ppt/charts/style3.xml" ContentType="application/vnd.ms-office.chartstyle+xml"/>
  <Override PartName="/ppt/theme/themeOverride15.xml" ContentType="application/vnd.openxmlformats-officedocument.themeOverride+xml"/>
  <Override PartName="/ppt/theme/themeOverride3.xml" ContentType="application/vnd.openxmlformats-officedocument.themeOverride+xml"/>
  <Override PartName="/ppt/charts/colors17.xml" ContentType="application/vnd.ms-office.chartcolorstyle+xml"/>
  <Override PartName="/ppt/slides/slide11.xml" ContentType="application/vnd.openxmlformats-officedocument.presentationml.slide+xml"/>
  <Override PartName="/ppt/charts/colors8.xml" ContentType="application/vnd.ms-office.chartcolorstyle+xml"/>
  <Override PartName="/ppt/charts/style11.xml" ContentType="application/vnd.ms-office.chartstyle+xml"/>
  <Override PartName="/ppt/charts/chart4.xml" ContentType="application/vnd.openxmlformats-officedocument.drawingml.chart+xml"/>
  <Override PartName="/ppt/slides/slide21.xml" ContentType="application/vnd.openxmlformats-officedocument.presentationml.slide+xml"/>
  <Override PartName="/ppt/charts/style8.xml" ContentType="application/vnd.ms-office.chartstyle+xml"/>
  <Override PartName="/ppt/charts/style21.xml" ContentType="application/vnd.ms-office.chartstyle+xml"/>
  <Override PartName="/ppt/slides/slide30.xml" ContentType="application/vnd.openxmlformats-officedocument.presentationml.slide+xml"/>
  <Override PartName="/ppt/slides/slide2.xml" ContentType="application/vnd.openxmlformats-officedocument.presentationml.slide+xml"/>
  <Override PartName="/ppt/slideLayouts/slideLayout3.xml" ContentType="application/vnd.openxmlformats-officedocument.presentationml.slideLayout+xml"/>
  <Override PartName="/ppt/theme/themeOverride8.xml" ContentType="application/vnd.openxmlformats-officedocument.themeOverride+xml"/>
  <Override PartName="/ppt/slides/slide17.xml" ContentType="application/vnd.openxmlformats-officedocument.presentationml.slide+xml"/>
  <Override PartName="/ppt/charts/style17.xml" ContentType="application/vnd.ms-office.chartstyle+xml"/>
  <Override PartName="/ppt/slides/slide27.xml" ContentType="application/vnd.openxmlformats-officedocument.presentationml.slide+xml"/>
  <Override PartName="/ppt/charts/chart10.xml" ContentType="application/vnd.openxmlformats-officedocument.drawingml.chart+xml"/>
  <Override PartName="/ppt/slides/slide8.xml" ContentType="application/vnd.openxmlformats-officedocument.presentationml.slide+xml"/>
  <Override PartName="/ppt/slideLayouts/slideLayout9.xml" ContentType="application/vnd.openxmlformats-officedocument.presentationml.slideLayout+xml"/>
  <Override PartName="/ppt/slideLayouts/slideLayout14.xml" ContentType="application/vnd.openxmlformats-officedocument.presentationml.slideLayout+xml"/>
  <Override PartName="/ppt/theme/themeOverride10.xml" ContentType="application/vnd.openxmlformats-officedocument.themeOverride+xml"/>
  <Override PartName="/ppt/charts/chart16.xml" ContentType="application/vnd.openxmlformats-officedocument.drawingml.chart+xml"/>
  <Override PartName="/ppt/charts/colors12.xml" ContentType="application/vnd.ms-office.chartcolorstyle+xml"/>
  <Override PartName="/ppt/charts/colors3.xml" ContentType="application/vnd.ms-office.chartcolorstyle+xml"/>
  <Override PartName="/ppt/theme/themeOverride20.xml" ContentType="application/vnd.openxmlformats-officedocument.themeOverride+xml"/>
  <Override PartName="/ppt/charts/colors22.xml" ContentType="application/vnd.ms-office.chartcolorstyle+xml"/>
  <Override PartName="/ppt/charts/style4.xml" ContentType="application/vnd.ms-office.chartstyle+xml"/>
  <Override PartName="/ppt/theme/themeOverride16.xml" ContentType="application/vnd.openxmlformats-officedocument.themeOverride+xml"/>
  <Override PartName="/ppt/theme/themeOverride4.xml" ContentType="application/vnd.openxmlformats-officedocument.themeOverride+xml"/>
  <Override PartName="/ppt/charts/colors18.xml" ContentType="application/vnd.ms-office.chartcolorstyle+xml"/>
  <Override PartName="/ppt/slides/slide12.xml" ContentType="application/vnd.openxmlformats-officedocument.presentationml.slide+xml"/>
  <Override PartName="/ppt/charts/colors9.xml" ContentType="application/vnd.ms-office.chartcolorstyle+xml"/>
  <Override PartName="/ppt/charts/style12.xml" ContentType="application/vnd.ms-office.chartstyle+xml"/>
  <Override PartName="/ppt/charts/chart5.xml" ContentType="application/vnd.openxmlformats-officedocument.drawingml.chart+xml"/>
  <Override PartName="/ppt/slides/slide22.xml" ContentType="application/vnd.openxmlformats-officedocument.presentationml.slide+xml"/>
  <Override PartName="/ppt/charts/style9.xml" ContentType="application/vnd.ms-office.chartstyle+xml"/>
  <Override PartName="/ppt/charts/style22.xml" ContentType="application/vnd.ms-office.chartstyle+xml"/>
  <Override PartName="/ppt/slides/slide31.xml" ContentType="application/vnd.openxmlformats-officedocument.presentationml.slide+xml"/>
  <Override PartName="/ppt/slides/slide3.xml" ContentType="application/vnd.openxmlformats-officedocument.presentationml.slide+xml"/>
  <Override PartName="/ppt/slideLayouts/slideLayout4.xml" ContentType="application/vnd.openxmlformats-officedocument.presentationml.slideLayout+xml"/>
  <Override PartName="/ppt/slideMasters/slideMaster1.xml" ContentType="application/vnd.openxmlformats-officedocument.presentationml.slideMaster+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autoCompressPictures="0">
  <p:sldMasterIdLst>
    <p:sldMasterId id="2147483648" r:id="rId1"/>
  </p:sldMasterIdLst>
  <p:sldIdLst>
    <p:sldId id="256" r:id="rId2"/>
    <p:sldId id="257" r:id="rId3"/>
    <p:sldId id="258" r:id="rId4"/>
    <p:sldId id="259" r:id="rId5"/>
    <p:sldId id="260" r:id="rId6"/>
    <p:sldId id="271" r:id="rId7"/>
    <p:sldId id="261" r:id="rId8"/>
    <p:sldId id="262" r:id="rId9"/>
    <p:sldId id="263" r:id="rId10"/>
    <p:sldId id="264" r:id="rId11"/>
    <p:sldId id="265" r:id="rId12"/>
    <p:sldId id="267" r:id="rId13"/>
    <p:sldId id="266" r:id="rId14"/>
    <p:sldId id="268" r:id="rId15"/>
    <p:sldId id="269" r:id="rId16"/>
    <p:sldId id="270"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p="http://schemas.openxmlformats.org/presentationml/2006/main" xmlns:r="http://schemas.openxmlformats.org/officeDocument/2006/relationships" xmlns:a="http://schemas.openxmlformats.org/drawingml/2006/main" xmlns=""/>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 uri="{FD5EFAAD-0ECE-453E-9831-46B23BE46B34}">
      <p15:chartTrackingRefBased xmlns:p15="http://schemas.microsoft.com/office/powerpoint/2012/main" xmlns:p="http://schemas.openxmlformats.org/presentationml/2006/main" xmlns:r="http://schemas.openxmlformats.org/officeDocument/2006/relationships" xmlns:a="http://schemas.openxmlformats.org/drawingml/2006/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horzBarState="maximized">
    <p:restoredLeft sz="15000" autoAdjust="0"/>
    <p:restoredTop sz="94660"/>
  </p:normalViewPr>
  <p:slideViewPr>
    <p:cSldViewPr snapToGrid="0">
      <p:cViewPr varScale="1">
        <p:scale>
          <a:sx n="88" d="100"/>
          <a:sy n="88" d="100"/>
        </p:scale>
        <p:origin x="-112" y="-27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4" Type="http://schemas.microsoft.com/office/2011/relationships/chartColorStyle" Target="colors1.xml"/><Relationship Id="rId1" Type="http://schemas.openxmlformats.org/officeDocument/2006/relationships/themeOverride" Target="../theme/themeOverride1.xml"/><Relationship Id="rId2" Type="http://schemas.openxmlformats.org/officeDocument/2006/relationships/package" Target="../embeddings/Foglio_di_Microsoft_Excel1.xlsx"/></Relationships>
</file>

<file path=ppt/charts/_rels/chart10.xml.rels><?xml version="1.0" encoding="UTF-8" standalone="yes"?>
<Relationships xmlns="http://schemas.openxmlformats.org/package/2006/relationships"><Relationship Id="rId3" Type="http://schemas.microsoft.com/office/2011/relationships/chartStyle" Target="style10.xml"/><Relationship Id="rId4" Type="http://schemas.microsoft.com/office/2011/relationships/chartColorStyle" Target="colors10.xml"/><Relationship Id="rId1" Type="http://schemas.openxmlformats.org/officeDocument/2006/relationships/themeOverride" Target="../theme/themeOverride10.xml"/><Relationship Id="rId2" Type="http://schemas.openxmlformats.org/officeDocument/2006/relationships/package" Target="../embeddings/Foglio_di_Microsoft_Excel10.xlsx"/></Relationships>
</file>

<file path=ppt/charts/_rels/chart11.xml.rels><?xml version="1.0" encoding="UTF-8" standalone="yes"?>
<Relationships xmlns="http://schemas.openxmlformats.org/package/2006/relationships"><Relationship Id="rId3" Type="http://schemas.microsoft.com/office/2011/relationships/chartStyle" Target="style11.xml"/><Relationship Id="rId4" Type="http://schemas.microsoft.com/office/2011/relationships/chartColorStyle" Target="colors11.xml"/><Relationship Id="rId1" Type="http://schemas.openxmlformats.org/officeDocument/2006/relationships/themeOverride" Target="../theme/themeOverride11.xml"/><Relationship Id="rId2" Type="http://schemas.openxmlformats.org/officeDocument/2006/relationships/package" Target="../embeddings/Foglio_di_Microsoft_Excel11.xlsx"/></Relationships>
</file>

<file path=ppt/charts/_rels/chart12.xml.rels><?xml version="1.0" encoding="UTF-8" standalone="yes"?>
<Relationships xmlns="http://schemas.openxmlformats.org/package/2006/relationships"><Relationship Id="rId3" Type="http://schemas.microsoft.com/office/2011/relationships/chartStyle" Target="style12.xml"/><Relationship Id="rId4" Type="http://schemas.microsoft.com/office/2011/relationships/chartColorStyle" Target="colors12.xml"/><Relationship Id="rId1" Type="http://schemas.openxmlformats.org/officeDocument/2006/relationships/themeOverride" Target="../theme/themeOverride12.xml"/><Relationship Id="rId2" Type="http://schemas.openxmlformats.org/officeDocument/2006/relationships/package" Target="../embeddings/Foglio_di_Microsoft_Excel12.xlsx"/></Relationships>
</file>

<file path=ppt/charts/_rels/chart13.xml.rels><?xml version="1.0" encoding="UTF-8" standalone="yes"?>
<Relationships xmlns="http://schemas.openxmlformats.org/package/2006/relationships"><Relationship Id="rId3" Type="http://schemas.microsoft.com/office/2011/relationships/chartStyle" Target="style13.xml"/><Relationship Id="rId4" Type="http://schemas.microsoft.com/office/2011/relationships/chartColorStyle" Target="colors13.xml"/><Relationship Id="rId1" Type="http://schemas.openxmlformats.org/officeDocument/2006/relationships/themeOverride" Target="../theme/themeOverride13.xml"/><Relationship Id="rId2" Type="http://schemas.openxmlformats.org/officeDocument/2006/relationships/package" Target="../embeddings/Foglio_di_Microsoft_Excel13.xlsx"/></Relationships>
</file>

<file path=ppt/charts/_rels/chart14.xml.rels><?xml version="1.0" encoding="UTF-8" standalone="yes"?>
<Relationships xmlns="http://schemas.openxmlformats.org/package/2006/relationships"><Relationship Id="rId3" Type="http://schemas.microsoft.com/office/2011/relationships/chartStyle" Target="style14.xml"/><Relationship Id="rId4" Type="http://schemas.microsoft.com/office/2011/relationships/chartColorStyle" Target="colors14.xml"/><Relationship Id="rId1" Type="http://schemas.openxmlformats.org/officeDocument/2006/relationships/themeOverride" Target="../theme/themeOverride14.xml"/><Relationship Id="rId2" Type="http://schemas.openxmlformats.org/officeDocument/2006/relationships/package" Target="../embeddings/Foglio_di_Microsoft_Excel14.xlsx"/></Relationships>
</file>

<file path=ppt/charts/_rels/chart15.xml.rels><?xml version="1.0" encoding="UTF-8" standalone="yes"?>
<Relationships xmlns="http://schemas.openxmlformats.org/package/2006/relationships"><Relationship Id="rId3" Type="http://schemas.microsoft.com/office/2011/relationships/chartStyle" Target="style15.xml"/><Relationship Id="rId4" Type="http://schemas.microsoft.com/office/2011/relationships/chartColorStyle" Target="colors15.xml"/><Relationship Id="rId1" Type="http://schemas.openxmlformats.org/officeDocument/2006/relationships/themeOverride" Target="../theme/themeOverride15.xml"/><Relationship Id="rId2" Type="http://schemas.openxmlformats.org/officeDocument/2006/relationships/package" Target="../embeddings/Foglio_di_Microsoft_Excel15.xlsx"/></Relationships>
</file>

<file path=ppt/charts/_rels/chart16.xml.rels><?xml version="1.0" encoding="UTF-8" standalone="yes"?>
<Relationships xmlns="http://schemas.openxmlformats.org/package/2006/relationships"><Relationship Id="rId3" Type="http://schemas.microsoft.com/office/2011/relationships/chartStyle" Target="style16.xml"/><Relationship Id="rId4" Type="http://schemas.microsoft.com/office/2011/relationships/chartColorStyle" Target="colors16.xml"/><Relationship Id="rId1" Type="http://schemas.openxmlformats.org/officeDocument/2006/relationships/themeOverride" Target="../theme/themeOverride16.xml"/><Relationship Id="rId2" Type="http://schemas.openxmlformats.org/officeDocument/2006/relationships/package" Target="../embeddings/Foglio_di_Microsoft_Excel16.xlsx"/></Relationships>
</file>

<file path=ppt/charts/_rels/chart17.xml.rels><?xml version="1.0" encoding="UTF-8" standalone="yes"?>
<Relationships xmlns="http://schemas.openxmlformats.org/package/2006/relationships"><Relationship Id="rId3" Type="http://schemas.microsoft.com/office/2011/relationships/chartStyle" Target="style17.xml"/><Relationship Id="rId4" Type="http://schemas.microsoft.com/office/2011/relationships/chartColorStyle" Target="colors17.xml"/><Relationship Id="rId1" Type="http://schemas.openxmlformats.org/officeDocument/2006/relationships/themeOverride" Target="../theme/themeOverride17.xml"/><Relationship Id="rId2" Type="http://schemas.openxmlformats.org/officeDocument/2006/relationships/package" Target="../embeddings/Foglio_di_Microsoft_Excel17.xlsx"/></Relationships>
</file>

<file path=ppt/charts/_rels/chart18.xml.rels><?xml version="1.0" encoding="UTF-8" standalone="yes"?>
<Relationships xmlns="http://schemas.openxmlformats.org/package/2006/relationships"><Relationship Id="rId3" Type="http://schemas.microsoft.com/office/2011/relationships/chartStyle" Target="style18.xml"/><Relationship Id="rId4" Type="http://schemas.microsoft.com/office/2011/relationships/chartColorStyle" Target="colors18.xml"/><Relationship Id="rId1" Type="http://schemas.openxmlformats.org/officeDocument/2006/relationships/themeOverride" Target="../theme/themeOverride18.xml"/><Relationship Id="rId2" Type="http://schemas.openxmlformats.org/officeDocument/2006/relationships/package" Target="../embeddings/Foglio_di_Microsoft_Excel18.xlsx"/></Relationships>
</file>

<file path=ppt/charts/_rels/chart19.xml.rels><?xml version="1.0" encoding="UTF-8" standalone="yes"?>
<Relationships xmlns="http://schemas.openxmlformats.org/package/2006/relationships"><Relationship Id="rId3" Type="http://schemas.microsoft.com/office/2011/relationships/chartStyle" Target="style19.xml"/><Relationship Id="rId4" Type="http://schemas.microsoft.com/office/2011/relationships/chartColorStyle" Target="colors19.xml"/><Relationship Id="rId1" Type="http://schemas.openxmlformats.org/officeDocument/2006/relationships/themeOverride" Target="../theme/themeOverride19.xml"/><Relationship Id="rId2" Type="http://schemas.openxmlformats.org/officeDocument/2006/relationships/package" Target="../embeddings/Foglio_di_Microsoft_Excel19.xlsx"/></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4" Type="http://schemas.microsoft.com/office/2011/relationships/chartColorStyle" Target="colors2.xml"/><Relationship Id="rId1" Type="http://schemas.openxmlformats.org/officeDocument/2006/relationships/themeOverride" Target="../theme/themeOverride2.xml"/><Relationship Id="rId2" Type="http://schemas.openxmlformats.org/officeDocument/2006/relationships/package" Target="../embeddings/Foglio_di_Microsoft_Excel2.xlsx"/></Relationships>
</file>

<file path=ppt/charts/_rels/chart20.xml.rels><?xml version="1.0" encoding="UTF-8" standalone="yes"?>
<Relationships xmlns="http://schemas.openxmlformats.org/package/2006/relationships"><Relationship Id="rId3" Type="http://schemas.microsoft.com/office/2011/relationships/chartStyle" Target="style20.xml"/><Relationship Id="rId4" Type="http://schemas.microsoft.com/office/2011/relationships/chartColorStyle" Target="colors20.xml"/><Relationship Id="rId1" Type="http://schemas.openxmlformats.org/officeDocument/2006/relationships/themeOverride" Target="../theme/themeOverride20.xml"/><Relationship Id="rId2" Type="http://schemas.openxmlformats.org/officeDocument/2006/relationships/package" Target="../embeddings/Foglio_di_Microsoft_Excel20.xlsx"/></Relationships>
</file>

<file path=ppt/charts/_rels/chart21.xml.rels><?xml version="1.0" encoding="UTF-8" standalone="yes"?>
<Relationships xmlns="http://schemas.openxmlformats.org/package/2006/relationships"><Relationship Id="rId3" Type="http://schemas.microsoft.com/office/2011/relationships/chartStyle" Target="style21.xml"/><Relationship Id="rId4" Type="http://schemas.microsoft.com/office/2011/relationships/chartColorStyle" Target="colors21.xml"/><Relationship Id="rId1" Type="http://schemas.openxmlformats.org/officeDocument/2006/relationships/themeOverride" Target="../theme/themeOverride21.xml"/><Relationship Id="rId2" Type="http://schemas.openxmlformats.org/officeDocument/2006/relationships/package" Target="../embeddings/Foglio_di_Microsoft_Excel21.xlsx"/></Relationships>
</file>

<file path=ppt/charts/_rels/chart22.xml.rels><?xml version="1.0" encoding="UTF-8" standalone="yes"?>
<Relationships xmlns="http://schemas.openxmlformats.org/package/2006/relationships"><Relationship Id="rId3" Type="http://schemas.microsoft.com/office/2011/relationships/chartStyle" Target="style22.xml"/><Relationship Id="rId4" Type="http://schemas.microsoft.com/office/2011/relationships/chartColorStyle" Target="colors22.xml"/><Relationship Id="rId1" Type="http://schemas.openxmlformats.org/officeDocument/2006/relationships/themeOverride" Target="../theme/themeOverride22.xml"/><Relationship Id="rId2" Type="http://schemas.openxmlformats.org/officeDocument/2006/relationships/package" Target="../embeddings/Foglio_di_Microsoft_Excel22.xlsx"/></Relationships>
</file>

<file path=ppt/charts/_rels/chart23.xml.rels><?xml version="1.0" encoding="UTF-8" standalone="yes"?>
<Relationships xmlns="http://schemas.openxmlformats.org/package/2006/relationships"><Relationship Id="rId3" Type="http://schemas.microsoft.com/office/2011/relationships/chartStyle" Target="style23.xml"/><Relationship Id="rId4" Type="http://schemas.microsoft.com/office/2011/relationships/chartColorStyle" Target="colors23.xml"/><Relationship Id="rId1" Type="http://schemas.openxmlformats.org/officeDocument/2006/relationships/themeOverride" Target="../theme/themeOverride23.xml"/><Relationship Id="rId2" Type="http://schemas.openxmlformats.org/officeDocument/2006/relationships/package" Target="../embeddings/Foglio_di_Microsoft_Excel23.xlsx"/></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4" Type="http://schemas.microsoft.com/office/2011/relationships/chartColorStyle" Target="colors3.xml"/><Relationship Id="rId1" Type="http://schemas.openxmlformats.org/officeDocument/2006/relationships/themeOverride" Target="../theme/themeOverride3.xml"/><Relationship Id="rId2" Type="http://schemas.openxmlformats.org/officeDocument/2006/relationships/package" Target="../embeddings/Foglio_di_Microsoft_Excel3.xlsx"/></Relationships>
</file>

<file path=ppt/charts/_rels/chart4.xml.rels><?xml version="1.0" encoding="UTF-8" standalone="yes"?>
<Relationships xmlns="http://schemas.openxmlformats.org/package/2006/relationships"><Relationship Id="rId3" Type="http://schemas.microsoft.com/office/2011/relationships/chartStyle" Target="style4.xml"/><Relationship Id="rId4" Type="http://schemas.microsoft.com/office/2011/relationships/chartColorStyle" Target="colors4.xml"/><Relationship Id="rId1" Type="http://schemas.openxmlformats.org/officeDocument/2006/relationships/themeOverride" Target="../theme/themeOverride4.xml"/><Relationship Id="rId2" Type="http://schemas.openxmlformats.org/officeDocument/2006/relationships/package" Target="../embeddings/Foglio_di_Microsoft_Excel4.xlsx"/></Relationships>
</file>

<file path=ppt/charts/_rels/chart5.xml.rels><?xml version="1.0" encoding="UTF-8" standalone="yes"?>
<Relationships xmlns="http://schemas.openxmlformats.org/package/2006/relationships"><Relationship Id="rId3" Type="http://schemas.microsoft.com/office/2011/relationships/chartStyle" Target="style5.xml"/><Relationship Id="rId4" Type="http://schemas.microsoft.com/office/2011/relationships/chartColorStyle" Target="colors5.xml"/><Relationship Id="rId1" Type="http://schemas.openxmlformats.org/officeDocument/2006/relationships/themeOverride" Target="../theme/themeOverride5.xml"/><Relationship Id="rId2" Type="http://schemas.openxmlformats.org/officeDocument/2006/relationships/package" Target="../embeddings/Foglio_di_Microsoft_Excel5.xlsx"/></Relationships>
</file>

<file path=ppt/charts/_rels/chart6.xml.rels><?xml version="1.0" encoding="UTF-8" standalone="yes"?>
<Relationships xmlns="http://schemas.openxmlformats.org/package/2006/relationships"><Relationship Id="rId3" Type="http://schemas.microsoft.com/office/2011/relationships/chartStyle" Target="style6.xml"/><Relationship Id="rId4" Type="http://schemas.microsoft.com/office/2011/relationships/chartColorStyle" Target="colors6.xml"/><Relationship Id="rId1" Type="http://schemas.openxmlformats.org/officeDocument/2006/relationships/themeOverride" Target="../theme/themeOverride6.xml"/><Relationship Id="rId2" Type="http://schemas.openxmlformats.org/officeDocument/2006/relationships/package" Target="../embeddings/Foglio_di_Microsoft_Excel6.xlsx"/></Relationships>
</file>

<file path=ppt/charts/_rels/chart7.xml.rels><?xml version="1.0" encoding="UTF-8" standalone="yes"?>
<Relationships xmlns="http://schemas.openxmlformats.org/package/2006/relationships"><Relationship Id="rId3" Type="http://schemas.microsoft.com/office/2011/relationships/chartStyle" Target="style7.xml"/><Relationship Id="rId4" Type="http://schemas.microsoft.com/office/2011/relationships/chartColorStyle" Target="colors7.xml"/><Relationship Id="rId1" Type="http://schemas.openxmlformats.org/officeDocument/2006/relationships/themeOverride" Target="../theme/themeOverride7.xml"/><Relationship Id="rId2" Type="http://schemas.openxmlformats.org/officeDocument/2006/relationships/package" Target="../embeddings/Foglio_di_Microsoft_Excel7.xlsx"/></Relationships>
</file>

<file path=ppt/charts/_rels/chart8.xml.rels><?xml version="1.0" encoding="UTF-8" standalone="yes"?>
<Relationships xmlns="http://schemas.openxmlformats.org/package/2006/relationships"><Relationship Id="rId3" Type="http://schemas.microsoft.com/office/2011/relationships/chartStyle" Target="style8.xml"/><Relationship Id="rId4" Type="http://schemas.microsoft.com/office/2011/relationships/chartColorStyle" Target="colors8.xml"/><Relationship Id="rId1" Type="http://schemas.openxmlformats.org/officeDocument/2006/relationships/themeOverride" Target="../theme/themeOverride8.xml"/><Relationship Id="rId2" Type="http://schemas.openxmlformats.org/officeDocument/2006/relationships/package" Target="../embeddings/Foglio_di_Microsoft_Excel8.xlsx"/></Relationships>
</file>

<file path=ppt/charts/_rels/chart9.xml.rels><?xml version="1.0" encoding="UTF-8" standalone="yes"?>
<Relationships xmlns="http://schemas.openxmlformats.org/package/2006/relationships"><Relationship Id="rId3" Type="http://schemas.microsoft.com/office/2011/relationships/chartStyle" Target="style9.xml"/><Relationship Id="rId4" Type="http://schemas.microsoft.com/office/2011/relationships/chartColorStyle" Target="colors9.xml"/><Relationship Id="rId1" Type="http://schemas.openxmlformats.org/officeDocument/2006/relationships/themeOverride" Target="../theme/themeOverride9.xml"/><Relationship Id="rId2" Type="http://schemas.openxmlformats.org/officeDocument/2006/relationships/package" Target="../embeddings/Foglio_di_Microsoft_Excel9.xlsx"/></Relationships>
</file>

<file path=ppt/charts/chart1.xml><?xml version="1.0" encoding="utf-8"?>
<c:chartSpace xmlns:c="http://schemas.openxmlformats.org/drawingml/2006/chart" xmlns:a="http://schemas.openxmlformats.org/drawingml/2006/main" xmlns:r="http://schemas.openxmlformats.org/officeDocument/2006/relationships">
  <c:lang val="it-IT"/>
  <c:style val="2"/>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it-IT" sz="1200">
                <a:latin typeface="Times New Roman" panose="02020603050405020304" pitchFamily="18" charset="0"/>
                <a:cs typeface="Times New Roman" panose="02020603050405020304" pitchFamily="18" charset="0"/>
              </a:rPr>
              <a:t>1. Spiega</a:t>
            </a:r>
            <a:r>
              <a:rPr lang="it-IT" sz="1200" baseline="0">
                <a:latin typeface="Times New Roman" panose="02020603050405020304" pitchFamily="18" charset="0"/>
                <a:cs typeface="Times New Roman" panose="02020603050405020304" pitchFamily="18" charset="0"/>
              </a:rPr>
              <a:t> cosa significa per te la parola "Immigrato".</a:t>
            </a:r>
            <a:endParaRPr lang="it-IT" sz="1200">
              <a:latin typeface="Times New Roman" panose="02020603050405020304" pitchFamily="18" charset="0"/>
              <a:cs typeface="Times New Roman" panose="02020603050405020304" pitchFamily="18" charset="0"/>
            </a:endParaRPr>
          </a:p>
        </c:rich>
      </c:tx>
      <c:layout>
        <c:manualLayout>
          <c:xMode val="edge"/>
          <c:yMode val="edge"/>
          <c:x val="0.0261338519125787"/>
          <c:y val="0.0483592400690846"/>
        </c:manualLayout>
      </c:layout>
      <c:spPr>
        <a:noFill/>
        <a:ln>
          <a:noFill/>
        </a:ln>
        <a:effectLst/>
      </c:spPr>
    </c:title>
    <c:plotArea>
      <c:layout/>
      <c:pieChart>
        <c:varyColors val="1"/>
        <c:ser>
          <c:idx val="0"/>
          <c:order val="0"/>
          <c:dPt>
            <c:idx val="0"/>
            <c:spPr>
              <a:solidFill>
                <a:schemeClr val="accent1"/>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EBE9-4D1C-AAEF-E3CFFD1DD560}"/>
              </c:ext>
            </c:extLst>
          </c:dPt>
          <c:dPt>
            <c:idx val="1"/>
            <c:spPr>
              <a:solidFill>
                <a:schemeClr val="accent2"/>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EBE9-4D1C-AAEF-E3CFFD1DD560}"/>
              </c:ext>
            </c:extLst>
          </c:dPt>
          <c:dPt>
            <c:idx val="2"/>
            <c:spPr>
              <a:solidFill>
                <a:schemeClr val="accent3"/>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5-EBE9-4D1C-AAEF-E3CFFD1DD560}"/>
              </c:ext>
            </c:extLst>
          </c:dPt>
          <c:dPt>
            <c:idx val="3"/>
            <c:spPr>
              <a:solidFill>
                <a:schemeClr val="accent4"/>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7-EBE9-4D1C-AAEF-E3CFFD1DD560}"/>
              </c:ext>
            </c:extLst>
          </c:dPt>
          <c:dPt>
            <c:idx val="4"/>
            <c:spPr>
              <a:solidFill>
                <a:schemeClr val="accent5"/>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9-EBE9-4D1C-AAEF-E3CFFD1DD560}"/>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it-IT"/>
              </a:p>
            </c:txPr>
            <c:dLblPos val="ctr"/>
            <c:showPercent val="1"/>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15:layout/>
              </c:ext>
            </c:extLst>
          </c:dLbls>
          <c:cat>
            <c:strRef>
              <c:f>'Ques. alunni risp. APERTE'!$A$3:$E$3</c:f>
              <c:strCache>
                <c:ptCount val="5"/>
                <c:pt idx="0">
                  <c:v>Venire da un’altra nazione per trovare lavoro </c:v>
                </c:pt>
                <c:pt idx="1">
                  <c:v>Arrivare da un altro Paese </c:v>
                </c:pt>
                <c:pt idx="2">
                  <c:v>Significa straniero </c:v>
                </c:pt>
                <c:pt idx="3">
                  <c:v>Significa straniero e venire da un altro Paese </c:v>
                </c:pt>
                <c:pt idx="4">
                  <c:v>Non ha risposto </c:v>
                </c:pt>
              </c:strCache>
            </c:strRef>
          </c:cat>
          <c:val>
            <c:numRef>
              <c:f>'Ques. alunni risp. APERTE'!$A$4:$E$4</c:f>
              <c:numCache>
                <c:formatCode>General</c:formatCode>
                <c:ptCount val="5"/>
                <c:pt idx="0">
                  <c:v>1.0</c:v>
                </c:pt>
                <c:pt idx="1">
                  <c:v>6.0</c:v>
                </c:pt>
                <c:pt idx="2">
                  <c:v>2.0</c:v>
                </c:pt>
                <c:pt idx="3">
                  <c:v>1.0</c:v>
                </c:pt>
                <c:pt idx="4">
                  <c:v>1.0</c:v>
                </c:pt>
              </c:numCache>
            </c:numRef>
          </c:val>
          <c:extLst xmlns:c16r2="http://schemas.microsoft.com/office/drawing/2015/06/chart">
            <c:ext xmlns:c16="http://schemas.microsoft.com/office/drawing/2014/chart" uri="{C3380CC4-5D6E-409C-BE32-E72D297353CC}">
              <c16:uniqueId val="{0000000A-EBE9-4D1C-AAEF-E3CFFD1DD560}"/>
            </c:ext>
          </c:extLst>
        </c:ser>
        <c:dLbls>
          <c:showPercent val="1"/>
        </c:dLbls>
        <c:firstSliceAng val="0"/>
      </c:pieChart>
      <c:spPr>
        <a:noFill/>
        <a:ln>
          <a:noFill/>
        </a:ln>
        <a:effectLst/>
      </c:spPr>
    </c:plotArea>
    <c:legend>
      <c:legendPos val="r"/>
      <c:layout>
        <c:manualLayout>
          <c:xMode val="edge"/>
          <c:yMode val="edge"/>
          <c:x val="0.653239531499241"/>
          <c:y val="0.173968150354263"/>
          <c:w val="0.313368540796807"/>
          <c:h val="0.764495940598099"/>
        </c:manualLayout>
      </c:layout>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it-IT"/>
        </a:p>
      </c:txPr>
    </c:legend>
    <c:plotVisOnly val="1"/>
    <c:dispBlanksAs val="zero"/>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it-IT"/>
    </a:p>
  </c:txPr>
  <c:externalData r:id="rId2"/>
</c:chartSpace>
</file>

<file path=ppt/charts/chart10.xml><?xml version="1.0" encoding="utf-8"?>
<c:chartSpace xmlns:c="http://schemas.openxmlformats.org/drawingml/2006/chart" xmlns:a="http://schemas.openxmlformats.org/drawingml/2006/main" xmlns:r="http://schemas.openxmlformats.org/officeDocument/2006/relationships">
  <c:lang val="it-IT"/>
  <c:style val="2"/>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it-IT" sz="1000">
                <a:latin typeface="Times New Roman" panose="02020603050405020304" pitchFamily="18" charset="0"/>
                <a:cs typeface="Times New Roman" panose="02020603050405020304" pitchFamily="18" charset="0"/>
              </a:rPr>
              <a:t>4a. Ci sono bambini stranieri con cui esci?</a:t>
            </a:r>
          </a:p>
        </c:rich>
      </c:tx>
      <c:layout>
        <c:manualLayout>
          <c:xMode val="edge"/>
          <c:yMode val="edge"/>
          <c:x val="0.100461841308298"/>
          <c:y val="0.0460829493087558"/>
        </c:manualLayout>
      </c:layout>
      <c:spPr>
        <a:noFill/>
        <a:ln>
          <a:noFill/>
        </a:ln>
        <a:effectLst/>
      </c:spPr>
    </c:title>
    <c:plotArea>
      <c:layout>
        <c:manualLayout>
          <c:layoutTarget val="inner"/>
          <c:xMode val="edge"/>
          <c:yMode val="edge"/>
          <c:x val="0.0715172622652938"/>
          <c:y val="0.294930875576037"/>
          <c:w val="0.597633136094675"/>
          <c:h val="0.620583717357911"/>
        </c:manualLayout>
      </c:layout>
      <c:pieChart>
        <c:varyColors val="1"/>
        <c:ser>
          <c:idx val="0"/>
          <c:order val="0"/>
          <c:dPt>
            <c:idx val="0"/>
            <c:spPr>
              <a:solidFill>
                <a:schemeClr val="accent2"/>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FF66-43ED-B0E5-917479C1722B}"/>
              </c:ext>
            </c:extLst>
          </c:dPt>
          <c:dPt>
            <c:idx val="1"/>
            <c:spPr>
              <a:solidFill>
                <a:schemeClr val="accent4"/>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FF66-43ED-B0E5-917479C1722B}"/>
              </c:ext>
            </c:extLst>
          </c:dPt>
          <c:dPt>
            <c:idx val="2"/>
            <c:spPr>
              <a:solidFill>
                <a:schemeClr val="accent6"/>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5-FF66-43ED-B0E5-917479C1722B}"/>
              </c:ext>
            </c:extLst>
          </c:dPt>
          <c:dLbls>
            <c:dLbl>
              <c:idx val="0"/>
              <c:layout>
                <c:manualLayout>
                  <c:x val="-0.0123562992125984"/>
                  <c:y val="0.162945100612424"/>
                </c:manualLayout>
              </c:layout>
              <c:dLblPos val="bestFit"/>
              <c:showPercent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FF66-43ED-B0E5-917479C1722B}"/>
                </c:ext>
              </c:extLst>
            </c:dLbl>
            <c:dLbl>
              <c:idx val="2"/>
              <c:layout>
                <c:manualLayout>
                  <c:x val="0.00124321959755026"/>
                  <c:y val="0.172204359871683"/>
                </c:manualLayout>
              </c:layout>
              <c:dLblPos val="bestFit"/>
              <c:showPercent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FF66-43ED-B0E5-917479C1722B}"/>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it-IT"/>
              </a:p>
            </c:txPr>
            <c:dLblPos val="ctr"/>
            <c:showPercent val="1"/>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extLst>
          </c:dLbls>
          <c:cat>
            <c:strRef>
              <c:f>GRAFICI!$A$42:$C$42</c:f>
              <c:strCache>
                <c:ptCount val="3"/>
                <c:pt idx="0">
                  <c:v>SI</c:v>
                </c:pt>
                <c:pt idx="1">
                  <c:v>NO</c:v>
                </c:pt>
                <c:pt idx="2">
                  <c:v>Altro</c:v>
                </c:pt>
              </c:strCache>
            </c:strRef>
          </c:cat>
          <c:val>
            <c:numRef>
              <c:f>GRAFICI!$A$43:$C$43</c:f>
              <c:numCache>
                <c:formatCode>General</c:formatCode>
                <c:ptCount val="3"/>
                <c:pt idx="0">
                  <c:v>1.0</c:v>
                </c:pt>
                <c:pt idx="1">
                  <c:v>17.0</c:v>
                </c:pt>
                <c:pt idx="2">
                  <c:v>1.0</c:v>
                </c:pt>
              </c:numCache>
            </c:numRef>
          </c:val>
          <c:extLst xmlns:c16r2="http://schemas.microsoft.com/office/drawing/2015/06/chart">
            <c:ext xmlns:c16="http://schemas.microsoft.com/office/drawing/2014/chart" uri="{C3380CC4-5D6E-409C-BE32-E72D297353CC}">
              <c16:uniqueId val="{00000006-FF66-43ED-B0E5-917479C1722B}"/>
            </c:ext>
          </c:extLst>
        </c:ser>
        <c:dLbls>
          <c:showPercent val="1"/>
        </c:dLbls>
        <c:firstSliceAng val="0"/>
      </c:pieChart>
      <c:spPr>
        <a:noFill/>
        <a:ln>
          <a:noFill/>
        </a:ln>
        <a:effectLst/>
      </c:spPr>
    </c:plotArea>
    <c:legend>
      <c:legendPos val="r"/>
      <c:layout>
        <c:manualLayout>
          <c:xMode val="edge"/>
          <c:yMode val="edge"/>
          <c:x val="0.698318035689326"/>
          <c:y val="0.45774822502026"/>
          <c:w val="0.23529204010789"/>
          <c:h val="0.248576276208285"/>
        </c:manualLayout>
      </c:layout>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it-IT"/>
        </a:p>
      </c:txPr>
    </c:legend>
    <c:plotVisOnly val="1"/>
    <c:dispBlanksAs val="zero"/>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it-IT"/>
    </a:p>
  </c:txPr>
  <c:externalData r:id="rId2"/>
</c:chartSpace>
</file>

<file path=ppt/charts/chart11.xml><?xml version="1.0" encoding="utf-8"?>
<c:chartSpace xmlns:c="http://schemas.openxmlformats.org/drawingml/2006/chart" xmlns:a="http://schemas.openxmlformats.org/drawingml/2006/main" xmlns:r="http://schemas.openxmlformats.org/officeDocument/2006/relationships">
  <c:lang val="it-IT"/>
  <c:style val="2"/>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it-IT" sz="1000" dirty="0">
                <a:latin typeface="Times New Roman" panose="02020603050405020304" pitchFamily="18" charset="0"/>
                <a:cs typeface="Times New Roman" panose="02020603050405020304" pitchFamily="18" charset="0"/>
              </a:rPr>
              <a:t>4b. Ci sono bambini stranieri con cui giochi?</a:t>
            </a:r>
          </a:p>
        </c:rich>
      </c:tx>
      <c:layout>
        <c:manualLayout>
          <c:xMode val="edge"/>
          <c:yMode val="edge"/>
          <c:x val="0.143736531009542"/>
          <c:y val="0.0175905576102881"/>
        </c:manualLayout>
      </c:layout>
      <c:spPr>
        <a:noFill/>
        <a:ln>
          <a:noFill/>
        </a:ln>
        <a:effectLst/>
      </c:spPr>
    </c:title>
    <c:plotArea>
      <c:layout>
        <c:manualLayout>
          <c:layoutTarget val="inner"/>
          <c:xMode val="edge"/>
          <c:yMode val="edge"/>
          <c:x val="0.105408424302384"/>
          <c:y val="0.281283058042261"/>
          <c:w val="0.576327162723041"/>
          <c:h val="0.594054945561033"/>
        </c:manualLayout>
      </c:layout>
      <c:pieChart>
        <c:varyColors val="1"/>
        <c:ser>
          <c:idx val="0"/>
          <c:order val="0"/>
          <c:dPt>
            <c:idx val="0"/>
            <c:spPr>
              <a:solidFill>
                <a:schemeClr val="accent2"/>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29A8-4F2A-A8AD-FDC113381789}"/>
              </c:ext>
            </c:extLst>
          </c:dPt>
          <c:dPt>
            <c:idx val="1"/>
            <c:spPr>
              <a:solidFill>
                <a:schemeClr val="accent4"/>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29A8-4F2A-A8AD-FDC113381789}"/>
              </c:ext>
            </c:extLst>
          </c:dPt>
          <c:dPt>
            <c:idx val="2"/>
            <c:spPr>
              <a:solidFill>
                <a:schemeClr val="accent6"/>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5-29A8-4F2A-A8AD-FDC113381789}"/>
              </c:ext>
            </c:extLst>
          </c:dPt>
          <c:dLbls>
            <c:dLbl>
              <c:idx val="0"/>
              <c:layout>
                <c:manualLayout>
                  <c:x val="-0.0681011221820292"/>
                  <c:y val="0.176573291241821"/>
                </c:manualLayout>
              </c:layout>
              <c:dLblPos val="bestFit"/>
              <c:showPercent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29A8-4F2A-A8AD-FDC113381789}"/>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it-IT"/>
              </a:p>
            </c:txPr>
            <c:dLblPos val="ctr"/>
            <c:showPercent val="1"/>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extLst>
          </c:dLbls>
          <c:cat>
            <c:strRef>
              <c:f>GRAFICI!$A$62:$C$62</c:f>
              <c:strCache>
                <c:ptCount val="3"/>
                <c:pt idx="0">
                  <c:v>SI</c:v>
                </c:pt>
                <c:pt idx="1">
                  <c:v>NO</c:v>
                </c:pt>
                <c:pt idx="2">
                  <c:v>Altro</c:v>
                </c:pt>
              </c:strCache>
            </c:strRef>
          </c:cat>
          <c:val>
            <c:numRef>
              <c:f>GRAFICI!$A$63:$C$63</c:f>
              <c:numCache>
                <c:formatCode>General</c:formatCode>
                <c:ptCount val="3"/>
                <c:pt idx="0">
                  <c:v>3.0</c:v>
                </c:pt>
                <c:pt idx="1">
                  <c:v>15.0</c:v>
                </c:pt>
                <c:pt idx="2">
                  <c:v>1.0</c:v>
                </c:pt>
              </c:numCache>
            </c:numRef>
          </c:val>
          <c:extLst xmlns:c16r2="http://schemas.microsoft.com/office/drawing/2015/06/chart">
            <c:ext xmlns:c16="http://schemas.microsoft.com/office/drawing/2014/chart" uri="{C3380CC4-5D6E-409C-BE32-E72D297353CC}">
              <c16:uniqueId val="{00000006-29A8-4F2A-A8AD-FDC113381789}"/>
            </c:ext>
          </c:extLst>
        </c:ser>
        <c:dLbls>
          <c:showPercent val="1"/>
        </c:dLbls>
        <c:firstSliceAng val="0"/>
      </c:pieChart>
      <c:spPr>
        <a:noFill/>
        <a:ln>
          <a:noFill/>
        </a:ln>
        <a:effectLst/>
      </c:spPr>
    </c:plotArea>
    <c:legend>
      <c:legendPos val="r"/>
      <c:layout>
        <c:manualLayout>
          <c:xMode val="edge"/>
          <c:yMode val="edge"/>
          <c:x val="0.73792918103499"/>
          <c:y val="0.453532706837083"/>
          <c:w val="0.192926206804795"/>
          <c:h val="0.25512355561364"/>
        </c:manualLayout>
      </c:layout>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it-IT"/>
        </a:p>
      </c:txPr>
    </c:legend>
    <c:plotVisOnly val="1"/>
    <c:dispBlanksAs val="zero"/>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it-IT"/>
    </a:p>
  </c:txPr>
  <c:externalData r:id="rId2"/>
</c:chartSpace>
</file>

<file path=ppt/charts/chart12.xml><?xml version="1.0" encoding="utf-8"?>
<c:chartSpace xmlns:c="http://schemas.openxmlformats.org/drawingml/2006/chart" xmlns:a="http://schemas.openxmlformats.org/drawingml/2006/main" xmlns:r="http://schemas.openxmlformats.org/officeDocument/2006/relationships">
  <c:lang val="it-IT"/>
  <c:style val="2"/>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it-IT" sz="1000">
                <a:latin typeface="Times New Roman" panose="02020603050405020304" pitchFamily="18" charset="0"/>
                <a:cs typeface="Times New Roman" panose="02020603050405020304" pitchFamily="18" charset="0"/>
              </a:rPr>
              <a:t>4c. Ci sono bambini stranieri con cui studi?</a:t>
            </a:r>
          </a:p>
        </c:rich>
      </c:tx>
      <c:spPr>
        <a:noFill/>
        <a:ln>
          <a:noFill/>
        </a:ln>
        <a:effectLst/>
      </c:spPr>
    </c:title>
    <c:plotArea>
      <c:layout>
        <c:manualLayout>
          <c:layoutTarget val="inner"/>
          <c:xMode val="edge"/>
          <c:yMode val="edge"/>
          <c:x val="0.132275699265402"/>
          <c:y val="0.271889400921659"/>
          <c:w val="0.550953320184089"/>
          <c:h val="0.643625192012289"/>
        </c:manualLayout>
      </c:layout>
      <c:pieChart>
        <c:varyColors val="1"/>
        <c:ser>
          <c:idx val="0"/>
          <c:order val="0"/>
          <c:dPt>
            <c:idx val="0"/>
            <c:spPr>
              <a:solidFill>
                <a:schemeClr val="accent2"/>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8213-4154-9462-0B111DE62390}"/>
              </c:ext>
            </c:extLst>
          </c:dPt>
          <c:dPt>
            <c:idx val="1"/>
            <c:spPr>
              <a:solidFill>
                <a:schemeClr val="accent4"/>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8213-4154-9462-0B111DE62390}"/>
              </c:ext>
            </c:extLst>
          </c:dPt>
          <c:dPt>
            <c:idx val="2"/>
            <c:spPr>
              <a:solidFill>
                <a:schemeClr val="accent6"/>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5-8213-4154-9462-0B111DE62390}"/>
              </c:ext>
            </c:extLst>
          </c:dPt>
          <c:dLbls>
            <c:dLbl>
              <c:idx val="0"/>
              <c:layout>
                <c:manualLayout>
                  <c:x val="-0.0534967191601051"/>
                  <c:y val="0.232972076407116"/>
                </c:manualLayout>
              </c:layout>
              <c:dLblPos val="bestFit"/>
              <c:showPercent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8213-4154-9462-0B111DE62390}"/>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it-IT"/>
              </a:p>
            </c:txPr>
            <c:dLblPos val="ctr"/>
            <c:showPercent val="1"/>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extLst>
          </c:dLbls>
          <c:cat>
            <c:strRef>
              <c:f>GRAFICI!$A$82:$C$82</c:f>
              <c:strCache>
                <c:ptCount val="3"/>
                <c:pt idx="0">
                  <c:v>SI</c:v>
                </c:pt>
                <c:pt idx="1">
                  <c:v>NO</c:v>
                </c:pt>
                <c:pt idx="2">
                  <c:v>Altro</c:v>
                </c:pt>
              </c:strCache>
            </c:strRef>
          </c:cat>
          <c:val>
            <c:numRef>
              <c:f>GRAFICI!$A$83:$C$83</c:f>
              <c:numCache>
                <c:formatCode>General</c:formatCode>
                <c:ptCount val="3"/>
                <c:pt idx="0">
                  <c:v>2.0</c:v>
                </c:pt>
                <c:pt idx="1">
                  <c:v>16.0</c:v>
                </c:pt>
                <c:pt idx="2">
                  <c:v>1.0</c:v>
                </c:pt>
              </c:numCache>
            </c:numRef>
          </c:val>
          <c:extLst xmlns:c16r2="http://schemas.microsoft.com/office/drawing/2015/06/chart">
            <c:ext xmlns:c16="http://schemas.microsoft.com/office/drawing/2014/chart" uri="{C3380CC4-5D6E-409C-BE32-E72D297353CC}">
              <c16:uniqueId val="{00000006-8213-4154-9462-0B111DE62390}"/>
            </c:ext>
          </c:extLst>
        </c:ser>
        <c:dLbls>
          <c:showPercent val="1"/>
        </c:dLbls>
        <c:firstSliceAng val="0"/>
      </c:pieChart>
      <c:spPr>
        <a:noFill/>
        <a:ln>
          <a:noFill/>
        </a:ln>
        <a:effectLst/>
      </c:spPr>
    </c:plotArea>
    <c:legend>
      <c:legendPos val="r"/>
      <c:layout>
        <c:manualLayout>
          <c:xMode val="edge"/>
          <c:yMode val="edge"/>
          <c:x val="0.719411557498659"/>
          <c:y val="0.436056142059586"/>
          <c:w val="0.238141683147641"/>
          <c:h val="0.277996977477052"/>
        </c:manualLayout>
      </c:layout>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it-IT"/>
        </a:p>
      </c:txPr>
    </c:legend>
    <c:plotVisOnly val="1"/>
    <c:dispBlanksAs val="zero"/>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it-IT"/>
    </a:p>
  </c:txPr>
  <c:externalData r:id="rId2"/>
</c:chartSpace>
</file>

<file path=ppt/charts/chart13.xml><?xml version="1.0" encoding="utf-8"?>
<c:chartSpace xmlns:c="http://schemas.openxmlformats.org/drawingml/2006/chart" xmlns:a="http://schemas.openxmlformats.org/drawingml/2006/main" xmlns:r="http://schemas.openxmlformats.org/officeDocument/2006/relationships">
  <c:lang val="it-IT"/>
  <c:style val="2"/>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it-IT" sz="1200">
                <a:latin typeface="Times New Roman" panose="02020603050405020304" pitchFamily="18" charset="0"/>
                <a:cs typeface="Times New Roman" panose="02020603050405020304" pitchFamily="18" charset="0"/>
              </a:rPr>
              <a:t>5. Qual</a:t>
            </a:r>
            <a:r>
              <a:rPr lang="it-IT" sz="1200" baseline="0">
                <a:latin typeface="Times New Roman" panose="02020603050405020304" pitchFamily="18" charset="0"/>
                <a:cs typeface="Times New Roman" panose="02020603050405020304" pitchFamily="18" charset="0"/>
              </a:rPr>
              <a:t> è il Paese di origine degli stranieri presenti nella tua classe?</a:t>
            </a:r>
            <a:endParaRPr lang="it-IT" sz="1200">
              <a:latin typeface="Times New Roman" panose="02020603050405020304" pitchFamily="18" charset="0"/>
              <a:cs typeface="Times New Roman" panose="02020603050405020304" pitchFamily="18" charset="0"/>
            </a:endParaRPr>
          </a:p>
        </c:rich>
      </c:tx>
      <c:spPr>
        <a:noFill/>
        <a:ln>
          <a:noFill/>
        </a:ln>
        <a:effectLst/>
      </c:spPr>
    </c:title>
    <c:plotArea>
      <c:layout>
        <c:manualLayout>
          <c:layoutTarget val="inner"/>
          <c:xMode val="edge"/>
          <c:yMode val="edge"/>
          <c:x val="0.102796761161429"/>
          <c:y val="0.151362893321252"/>
          <c:w val="0.417327982725072"/>
          <c:h val="0.785418628639535"/>
        </c:manualLayout>
      </c:layout>
      <c:pieChart>
        <c:varyColors val="1"/>
        <c:ser>
          <c:idx val="0"/>
          <c:order val="0"/>
          <c:dPt>
            <c:idx val="0"/>
            <c:spPr>
              <a:solidFill>
                <a:schemeClr val="accent6"/>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E464-462D-8964-A3156A021A1C}"/>
              </c:ext>
            </c:extLst>
          </c:dPt>
          <c:dPt>
            <c:idx val="1"/>
            <c:spPr>
              <a:solidFill>
                <a:schemeClr val="accent5"/>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E464-462D-8964-A3156A021A1C}"/>
              </c:ext>
            </c:extLst>
          </c:dPt>
          <c:dPt>
            <c:idx val="2"/>
            <c:spPr>
              <a:solidFill>
                <a:schemeClr val="accent4"/>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5-E464-462D-8964-A3156A021A1C}"/>
              </c:ext>
            </c:extLst>
          </c:dPt>
          <c:dPt>
            <c:idx val="3"/>
            <c:spPr>
              <a:solidFill>
                <a:schemeClr val="accent6">
                  <a:lumMod val="60000"/>
                </a:schemeClr>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7-E464-462D-8964-A3156A021A1C}"/>
              </c:ext>
            </c:extLst>
          </c:dPt>
          <c:dPt>
            <c:idx val="4"/>
            <c:spPr>
              <a:solidFill>
                <a:schemeClr val="accent5">
                  <a:lumMod val="60000"/>
                </a:schemeClr>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9-E464-462D-8964-A3156A021A1C}"/>
              </c:ext>
            </c:extLst>
          </c:dPt>
          <c:dPt>
            <c:idx val="5"/>
            <c:spPr>
              <a:solidFill>
                <a:schemeClr val="accent4">
                  <a:lumMod val="60000"/>
                </a:schemeClr>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B-E464-462D-8964-A3156A021A1C}"/>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it-IT"/>
              </a:p>
            </c:txPr>
            <c:dLblPos val="ctr"/>
            <c:showPercent val="1"/>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extLst>
          </c:dLbls>
          <c:cat>
            <c:strRef>
              <c:f>'GRAFICO Ques. alunni'!$A$72:$F$73</c:f>
              <c:strCache>
                <c:ptCount val="6"/>
                <c:pt idx="0">
                  <c:v>Romania</c:v>
                </c:pt>
                <c:pt idx="1">
                  <c:v>Bulgaria</c:v>
                </c:pt>
                <c:pt idx="2">
                  <c:v>Albania</c:v>
                </c:pt>
                <c:pt idx="3">
                  <c:v>Polonia</c:v>
                </c:pt>
                <c:pt idx="4">
                  <c:v>Cina</c:v>
                </c:pt>
                <c:pt idx="5">
                  <c:v>Altro</c:v>
                </c:pt>
              </c:strCache>
            </c:strRef>
          </c:cat>
          <c:val>
            <c:numRef>
              <c:f>'GRAFICO Ques. alunni'!$A$74:$F$74</c:f>
              <c:numCache>
                <c:formatCode>General</c:formatCode>
                <c:ptCount val="6"/>
                <c:pt idx="0">
                  <c:v>11.0</c:v>
                </c:pt>
                <c:pt idx="1">
                  <c:v>0.0</c:v>
                </c:pt>
                <c:pt idx="2">
                  <c:v>0.0</c:v>
                </c:pt>
                <c:pt idx="3">
                  <c:v>0.0</c:v>
                </c:pt>
                <c:pt idx="4">
                  <c:v>0.0</c:v>
                </c:pt>
                <c:pt idx="5">
                  <c:v>0.0</c:v>
                </c:pt>
              </c:numCache>
            </c:numRef>
          </c:val>
          <c:extLst xmlns:c16r2="http://schemas.microsoft.com/office/drawing/2015/06/chart">
            <c:ext xmlns:c16="http://schemas.microsoft.com/office/drawing/2014/chart" uri="{C3380CC4-5D6E-409C-BE32-E72D297353CC}">
              <c16:uniqueId val="{0000000C-E464-462D-8964-A3156A021A1C}"/>
            </c:ext>
          </c:extLst>
        </c:ser>
        <c:dLbls>
          <c:showPercent val="1"/>
        </c:dLbls>
        <c:firstSliceAng val="0"/>
      </c:pieChart>
      <c:spPr>
        <a:noFill/>
        <a:ln>
          <a:noFill/>
        </a:ln>
        <a:effectLst/>
      </c:spPr>
    </c:plotArea>
    <c:legend>
      <c:legendPos val="r"/>
      <c:layout>
        <c:manualLayout>
          <c:xMode val="edge"/>
          <c:yMode val="edge"/>
          <c:x val="0.631207958024562"/>
          <c:y val="0.300784217191799"/>
          <c:w val="0.259385676790401"/>
          <c:h val="0.62320987654321"/>
        </c:manualLayout>
      </c:layout>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it-IT"/>
        </a:p>
      </c:txPr>
    </c:legend>
    <c:plotVisOnly val="1"/>
    <c:dispBlanksAs val="zero"/>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it-IT"/>
    </a:p>
  </c:txPr>
  <c:externalData r:id="rId2"/>
</c:chartSpace>
</file>

<file path=ppt/charts/chart14.xml><?xml version="1.0" encoding="utf-8"?>
<c:chartSpace xmlns:c="http://schemas.openxmlformats.org/drawingml/2006/chart" xmlns:a="http://schemas.openxmlformats.org/drawingml/2006/main" xmlns:r="http://schemas.openxmlformats.org/officeDocument/2006/relationships">
  <c:lang val="it-IT"/>
  <c:style val="2"/>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it-IT" sz="1200">
                <a:latin typeface="Times New Roman" panose="02020603050405020304" pitchFamily="18" charset="0"/>
                <a:cs typeface="Times New Roman" panose="02020603050405020304" pitchFamily="18" charset="0"/>
              </a:rPr>
              <a:t>6. In</a:t>
            </a:r>
            <a:r>
              <a:rPr lang="it-IT" sz="1200" baseline="0">
                <a:latin typeface="Times New Roman" panose="02020603050405020304" pitchFamily="18" charset="0"/>
                <a:cs typeface="Times New Roman" panose="02020603050405020304" pitchFamily="18" charset="0"/>
              </a:rPr>
              <a:t> quale delle seguenti situazioni interagisci con alunni stranieri?</a:t>
            </a:r>
            <a:endParaRPr lang="it-IT" sz="1200">
              <a:latin typeface="Times New Roman" panose="02020603050405020304" pitchFamily="18" charset="0"/>
              <a:cs typeface="Times New Roman" panose="02020603050405020304" pitchFamily="18" charset="0"/>
            </a:endParaRPr>
          </a:p>
        </c:rich>
      </c:tx>
      <c:spPr>
        <a:noFill/>
        <a:ln>
          <a:noFill/>
        </a:ln>
        <a:effectLst/>
      </c:spPr>
    </c:title>
    <c:plotArea>
      <c:layout/>
      <c:pieChart>
        <c:varyColors val="1"/>
        <c:ser>
          <c:idx val="0"/>
          <c:order val="0"/>
          <c:dPt>
            <c:idx val="0"/>
            <c:spPr>
              <a:solidFill>
                <a:schemeClr val="accent2"/>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4997-46A7-A820-B0AED14E45A7}"/>
              </c:ext>
            </c:extLst>
          </c:dPt>
          <c:dPt>
            <c:idx val="1"/>
            <c:spPr>
              <a:solidFill>
                <a:schemeClr val="accent4"/>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4997-46A7-A820-B0AED14E45A7}"/>
              </c:ext>
            </c:extLst>
          </c:dPt>
          <c:dPt>
            <c:idx val="2"/>
            <c:spPr>
              <a:solidFill>
                <a:schemeClr val="accent6"/>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5-4997-46A7-A820-B0AED14E45A7}"/>
              </c:ext>
            </c:extLst>
          </c:dPt>
          <c:dPt>
            <c:idx val="3"/>
            <c:spPr>
              <a:solidFill>
                <a:schemeClr val="accent2">
                  <a:lumMod val="60000"/>
                </a:schemeClr>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7-4997-46A7-A820-B0AED14E45A7}"/>
              </c:ext>
            </c:extLst>
          </c:dPt>
          <c:dPt>
            <c:idx val="4"/>
            <c:spPr>
              <a:solidFill>
                <a:schemeClr val="accent4">
                  <a:lumMod val="60000"/>
                </a:schemeClr>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9-4997-46A7-A820-B0AED14E45A7}"/>
              </c:ext>
            </c:extLst>
          </c:dPt>
          <c:dPt>
            <c:idx val="5"/>
            <c:spPr>
              <a:solidFill>
                <a:schemeClr val="accent6">
                  <a:lumMod val="60000"/>
                </a:schemeClr>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B-4997-46A7-A820-B0AED14E45A7}"/>
              </c:ext>
            </c:extLst>
          </c:dPt>
          <c:dLbls>
            <c:dLbl>
              <c:idx val="0"/>
              <c:layout>
                <c:manualLayout>
                  <c:x val="-0.0504940848990954"/>
                  <c:y val="0.194248280948353"/>
                </c:manualLayout>
              </c:layout>
              <c:dLblPos val="bestFit"/>
              <c:showPercent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4997-46A7-A820-B0AED14E45A7}"/>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it-IT"/>
              </a:p>
            </c:txPr>
            <c:dLblPos val="ctr"/>
            <c:showPercent val="1"/>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extLst>
          </c:dLbls>
          <c:cat>
            <c:strRef>
              <c:f>'GRAFICO Ques. alunni'!$A$90:$F$91</c:f>
              <c:strCache>
                <c:ptCount val="6"/>
                <c:pt idx="0">
                  <c:v>durante la lezione</c:v>
                </c:pt>
                <c:pt idx="1">
                  <c:v>durante la ricreazione</c:v>
                </c:pt>
                <c:pt idx="2">
                  <c:v>nell'ora di Educazione Fisica</c:v>
                </c:pt>
                <c:pt idx="3">
                  <c:v>prima di entrare a scuola</c:v>
                </c:pt>
                <c:pt idx="4">
                  <c:v>all'uscita da scuola</c:v>
                </c:pt>
                <c:pt idx="5">
                  <c:v>mai</c:v>
                </c:pt>
              </c:strCache>
            </c:strRef>
          </c:cat>
          <c:val>
            <c:numRef>
              <c:f>'GRAFICO Ques. alunni'!$A$92:$F$92</c:f>
              <c:numCache>
                <c:formatCode>General</c:formatCode>
                <c:ptCount val="6"/>
                <c:pt idx="0">
                  <c:v>4.0</c:v>
                </c:pt>
                <c:pt idx="1">
                  <c:v>6.0</c:v>
                </c:pt>
                <c:pt idx="2">
                  <c:v>4.0</c:v>
                </c:pt>
                <c:pt idx="3">
                  <c:v>7.0</c:v>
                </c:pt>
                <c:pt idx="4">
                  <c:v>6.0</c:v>
                </c:pt>
                <c:pt idx="5">
                  <c:v>0.0</c:v>
                </c:pt>
              </c:numCache>
            </c:numRef>
          </c:val>
          <c:extLst xmlns:c16r2="http://schemas.microsoft.com/office/drawing/2015/06/chart">
            <c:ext xmlns:c16="http://schemas.microsoft.com/office/drawing/2014/chart" uri="{C3380CC4-5D6E-409C-BE32-E72D297353CC}">
              <c16:uniqueId val="{0000000C-4997-46A7-A820-B0AED14E45A7}"/>
            </c:ext>
          </c:extLst>
        </c:ser>
        <c:dLbls>
          <c:showPercent val="1"/>
        </c:dLbls>
        <c:firstSliceAng val="0"/>
      </c:pieChart>
      <c:spPr>
        <a:noFill/>
        <a:ln>
          <a:noFill/>
        </a:ln>
        <a:effectLst/>
      </c:spPr>
    </c:plotArea>
    <c:legend>
      <c:legendPos val="r"/>
      <c:legendEntry>
        <c:idx val="0"/>
        <c:txPr>
          <a:bodyPr rot="0" spcFirstLastPara="1" vertOverflow="ellipsis" vert="horz" wrap="square" anchor="ctr" anchorCtr="1"/>
          <a:lstStyle/>
          <a:p>
            <a:pPr>
              <a:defRPr sz="800" b="0" i="0" u="none" strike="noStrike" kern="1200" baseline="0">
                <a:solidFill>
                  <a:schemeClr val="dk1">
                    <a:lumMod val="75000"/>
                    <a:lumOff val="25000"/>
                  </a:schemeClr>
                </a:solidFill>
                <a:latin typeface="+mn-lt"/>
                <a:ea typeface="+mn-ea"/>
                <a:cs typeface="+mn-cs"/>
              </a:defRPr>
            </a:pPr>
            <a:endParaRPr lang="it-IT"/>
          </a:p>
        </c:txPr>
      </c:legendEntry>
      <c:legendEntry>
        <c:idx val="1"/>
        <c:txPr>
          <a:bodyPr rot="0" spcFirstLastPara="1" vertOverflow="ellipsis" vert="horz" wrap="square" anchor="ctr" anchorCtr="1"/>
          <a:lstStyle/>
          <a:p>
            <a:pPr>
              <a:defRPr sz="800" b="0" i="0" u="none" strike="noStrike" kern="1200" baseline="0">
                <a:solidFill>
                  <a:schemeClr val="dk1">
                    <a:lumMod val="75000"/>
                    <a:lumOff val="25000"/>
                  </a:schemeClr>
                </a:solidFill>
                <a:latin typeface="+mn-lt"/>
                <a:ea typeface="+mn-ea"/>
                <a:cs typeface="+mn-cs"/>
              </a:defRPr>
            </a:pPr>
            <a:endParaRPr lang="it-IT"/>
          </a:p>
        </c:txPr>
      </c:legendEntry>
      <c:legendEntry>
        <c:idx val="2"/>
        <c:txPr>
          <a:bodyPr rot="0" spcFirstLastPara="1" vertOverflow="ellipsis" vert="horz" wrap="square" anchor="ctr" anchorCtr="1"/>
          <a:lstStyle/>
          <a:p>
            <a:pPr>
              <a:defRPr sz="800" b="0" i="0" u="none" strike="noStrike" kern="1200" baseline="0">
                <a:solidFill>
                  <a:schemeClr val="dk1">
                    <a:lumMod val="75000"/>
                    <a:lumOff val="25000"/>
                  </a:schemeClr>
                </a:solidFill>
                <a:latin typeface="+mn-lt"/>
                <a:ea typeface="+mn-ea"/>
                <a:cs typeface="+mn-cs"/>
              </a:defRPr>
            </a:pPr>
            <a:endParaRPr lang="it-IT"/>
          </a:p>
        </c:txPr>
      </c:legendEntry>
      <c:legendEntry>
        <c:idx val="3"/>
        <c:txPr>
          <a:bodyPr rot="0" spcFirstLastPara="1" vertOverflow="ellipsis" vert="horz" wrap="square" anchor="ctr" anchorCtr="1"/>
          <a:lstStyle/>
          <a:p>
            <a:pPr>
              <a:defRPr sz="800" b="0" i="0" u="none" strike="noStrike" kern="1200" baseline="0">
                <a:solidFill>
                  <a:schemeClr val="dk1">
                    <a:lumMod val="75000"/>
                    <a:lumOff val="25000"/>
                  </a:schemeClr>
                </a:solidFill>
                <a:latin typeface="+mn-lt"/>
                <a:ea typeface="+mn-ea"/>
                <a:cs typeface="+mn-cs"/>
              </a:defRPr>
            </a:pPr>
            <a:endParaRPr lang="it-IT"/>
          </a:p>
        </c:txPr>
      </c:legendEntry>
      <c:legendEntry>
        <c:idx val="4"/>
        <c:txPr>
          <a:bodyPr rot="0" spcFirstLastPara="1" vertOverflow="ellipsis" vert="horz" wrap="square" anchor="ctr" anchorCtr="1"/>
          <a:lstStyle/>
          <a:p>
            <a:pPr>
              <a:defRPr sz="800" b="0" i="0" u="none" strike="noStrike" kern="1200" baseline="0">
                <a:solidFill>
                  <a:schemeClr val="dk1">
                    <a:lumMod val="75000"/>
                    <a:lumOff val="25000"/>
                  </a:schemeClr>
                </a:solidFill>
                <a:latin typeface="+mn-lt"/>
                <a:ea typeface="+mn-ea"/>
                <a:cs typeface="+mn-cs"/>
              </a:defRPr>
            </a:pPr>
            <a:endParaRPr lang="it-IT"/>
          </a:p>
        </c:txPr>
      </c:legendEntry>
      <c:legendEntry>
        <c:idx val="5"/>
        <c:txPr>
          <a:bodyPr rot="0" spcFirstLastPara="1" vertOverflow="ellipsis" vert="horz" wrap="square" anchor="ctr" anchorCtr="1"/>
          <a:lstStyle/>
          <a:p>
            <a:pPr>
              <a:defRPr sz="800" b="0" i="0" u="none" strike="noStrike" kern="1200" baseline="0">
                <a:solidFill>
                  <a:schemeClr val="dk1">
                    <a:lumMod val="75000"/>
                    <a:lumOff val="25000"/>
                  </a:schemeClr>
                </a:solidFill>
                <a:latin typeface="+mn-lt"/>
                <a:ea typeface="+mn-ea"/>
                <a:cs typeface="+mn-cs"/>
              </a:defRPr>
            </a:pPr>
            <a:endParaRPr lang="it-IT"/>
          </a:p>
        </c:txPr>
      </c:legendEntry>
      <c:layout>
        <c:manualLayout>
          <c:xMode val="edge"/>
          <c:yMode val="edge"/>
          <c:x val="0.605535145331462"/>
          <c:y val="0.153215090262881"/>
          <c:w val="0.381352054526714"/>
          <c:h val="0.845645837684873"/>
        </c:manualLayout>
      </c:layout>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it-IT"/>
        </a:p>
      </c:txPr>
    </c:legend>
    <c:plotVisOnly val="1"/>
    <c:dispBlanksAs val="zero"/>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it-IT"/>
    </a:p>
  </c:txPr>
  <c:externalData r:id="rId2"/>
</c:chartSpace>
</file>

<file path=ppt/charts/chart15.xml><?xml version="1.0" encoding="utf-8"?>
<c:chartSpace xmlns:c="http://schemas.openxmlformats.org/drawingml/2006/chart" xmlns:a="http://schemas.openxmlformats.org/drawingml/2006/main" xmlns:r="http://schemas.openxmlformats.org/officeDocument/2006/relationships">
  <c:lang val="it-IT"/>
  <c:style val="2"/>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it-IT" sz="1200" baseline="0">
                <a:latin typeface="Times New Roman" panose="02020603050405020304" pitchFamily="18" charset="0"/>
              </a:rPr>
              <a:t>5. In quali delle seguenti situazioni interagisci con alunni immigrati?</a:t>
            </a:r>
          </a:p>
        </c:rich>
      </c:tx>
      <c:spPr>
        <a:noFill/>
        <a:ln>
          <a:noFill/>
        </a:ln>
        <a:effectLst/>
      </c:spPr>
    </c:title>
    <c:plotArea>
      <c:layout>
        <c:manualLayout>
          <c:layoutTarget val="inner"/>
          <c:xMode val="edge"/>
          <c:yMode val="edge"/>
          <c:x val="0.0449495303767189"/>
          <c:y val="0.217091174124537"/>
          <c:w val="0.36963064993368"/>
          <c:h val="0.690367005105867"/>
        </c:manualLayout>
      </c:layout>
      <c:pieChart>
        <c:varyColors val="1"/>
        <c:ser>
          <c:idx val="0"/>
          <c:order val="0"/>
          <c:dPt>
            <c:idx val="0"/>
            <c:spPr>
              <a:solidFill>
                <a:schemeClr val="accent1"/>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2D9A-47FF-8DD6-F48F205C76E8}"/>
              </c:ext>
            </c:extLst>
          </c:dPt>
          <c:dPt>
            <c:idx val="1"/>
            <c:spPr>
              <a:solidFill>
                <a:schemeClr val="accent2"/>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2D9A-47FF-8DD6-F48F205C76E8}"/>
              </c:ext>
            </c:extLst>
          </c:dPt>
          <c:dPt>
            <c:idx val="2"/>
            <c:spPr>
              <a:solidFill>
                <a:schemeClr val="accent3"/>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5-2D9A-47FF-8DD6-F48F205C76E8}"/>
              </c:ext>
            </c:extLst>
          </c:dPt>
          <c:dPt>
            <c:idx val="3"/>
            <c:spPr>
              <a:solidFill>
                <a:schemeClr val="accent4"/>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7-2D9A-47FF-8DD6-F48F205C76E8}"/>
              </c:ext>
            </c:extLst>
          </c:dPt>
          <c:dPt>
            <c:idx val="4"/>
            <c:spPr>
              <a:solidFill>
                <a:schemeClr val="accent5"/>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9-2D9A-47FF-8DD6-F48F205C76E8}"/>
              </c:ext>
            </c:extLst>
          </c:dPt>
          <c:dPt>
            <c:idx val="5"/>
            <c:spPr>
              <a:solidFill>
                <a:schemeClr val="accent6"/>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B-2D9A-47FF-8DD6-F48F205C76E8}"/>
              </c:ext>
            </c:extLst>
          </c:dPt>
          <c:dLbls>
            <c:dLbl>
              <c:idx val="0"/>
              <c:layout>
                <c:manualLayout>
                  <c:x val="-1.09361329833771E-6"/>
                  <c:y val="0.110114965176995"/>
                </c:manualLayout>
              </c:layout>
              <c:dLblPos val="bestFit"/>
              <c:showPercent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2D9A-47FF-8DD6-F48F205C76E8}"/>
                </c:ext>
              </c:extLst>
            </c:dLbl>
            <c:dLbl>
              <c:idx val="1"/>
              <c:layout>
                <c:manualLayout>
                  <c:x val="-0.0160853018372703"/>
                  <c:y val="0.221647606849914"/>
                </c:manualLayout>
              </c:layout>
              <c:dLblPos val="bestFit"/>
              <c:showPercent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2D9A-47FF-8DD6-F48F205C76E8}"/>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it-IT"/>
              </a:p>
            </c:txPr>
            <c:dLblPos val="ctr"/>
            <c:showPercent val="1"/>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extLst>
          </c:dLbls>
          <c:cat>
            <c:strRef>
              <c:f>GRAFICI!$A$122:$F$122</c:f>
              <c:strCache>
                <c:ptCount val="6"/>
                <c:pt idx="0">
                  <c:v>durante la lezione</c:v>
                </c:pt>
                <c:pt idx="1">
                  <c:v>durante la ricreazione</c:v>
                </c:pt>
                <c:pt idx="2">
                  <c:v>nell'ora di Educazione Fisica</c:v>
                </c:pt>
                <c:pt idx="3">
                  <c:v>prima di entrare a scuola</c:v>
                </c:pt>
                <c:pt idx="4">
                  <c:v>all'uscita da scuola</c:v>
                </c:pt>
                <c:pt idx="5">
                  <c:v>mai</c:v>
                </c:pt>
              </c:strCache>
            </c:strRef>
          </c:cat>
          <c:val>
            <c:numRef>
              <c:f>GRAFICI!$A$123:$F$123</c:f>
              <c:numCache>
                <c:formatCode>General</c:formatCode>
                <c:ptCount val="6"/>
                <c:pt idx="0">
                  <c:v>0.0</c:v>
                </c:pt>
                <c:pt idx="1">
                  <c:v>3.0</c:v>
                </c:pt>
                <c:pt idx="2">
                  <c:v>13.0</c:v>
                </c:pt>
                <c:pt idx="3">
                  <c:v>4.0</c:v>
                </c:pt>
                <c:pt idx="4">
                  <c:v>6.0</c:v>
                </c:pt>
                <c:pt idx="5">
                  <c:v>3.0</c:v>
                </c:pt>
              </c:numCache>
            </c:numRef>
          </c:val>
          <c:extLst xmlns:c16r2="http://schemas.microsoft.com/office/drawing/2015/06/chart">
            <c:ext xmlns:c16="http://schemas.microsoft.com/office/drawing/2014/chart" uri="{C3380CC4-5D6E-409C-BE32-E72D297353CC}">
              <c16:uniqueId val="{0000000C-2D9A-47FF-8DD6-F48F205C76E8}"/>
            </c:ext>
          </c:extLst>
        </c:ser>
        <c:dLbls>
          <c:showPercent val="1"/>
        </c:dLbls>
        <c:firstSliceAng val="0"/>
      </c:pieChart>
      <c:spPr>
        <a:noFill/>
        <a:ln>
          <a:noFill/>
        </a:ln>
        <a:effectLst/>
      </c:spPr>
    </c:plotArea>
    <c:legend>
      <c:legendPos val="r"/>
      <c:layout>
        <c:manualLayout>
          <c:xMode val="edge"/>
          <c:yMode val="edge"/>
          <c:x val="0.528466097987751"/>
          <c:y val="0.307594337593047"/>
          <c:w val="0.403536977776597"/>
          <c:h val="0.629044648107511"/>
        </c:manualLayout>
      </c:layout>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it-IT"/>
        </a:p>
      </c:txPr>
    </c:legend>
    <c:plotVisOnly val="1"/>
    <c:dispBlanksAs val="zero"/>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it-IT"/>
    </a:p>
  </c:txPr>
  <c:externalData r:id="rId2"/>
</c:chartSpace>
</file>

<file path=ppt/charts/chart16.xml><?xml version="1.0" encoding="utf-8"?>
<c:chartSpace xmlns:c="http://schemas.openxmlformats.org/drawingml/2006/chart" xmlns:a="http://schemas.openxmlformats.org/drawingml/2006/main" xmlns:r="http://schemas.openxmlformats.org/officeDocument/2006/relationships">
  <c:lang val="it-IT"/>
  <c:style val="2"/>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it-IT" sz="1200" baseline="0">
                <a:latin typeface="Times New Roman" panose="02020603050405020304" pitchFamily="18" charset="0"/>
                <a:cs typeface="Times New Roman" panose="02020603050405020304" pitchFamily="18" charset="0"/>
              </a:rPr>
              <a:t>6. Quale considerazione ha la tua classe degli alunni immigrati?</a:t>
            </a:r>
          </a:p>
        </c:rich>
      </c:tx>
      <c:spPr>
        <a:noFill/>
        <a:ln>
          <a:noFill/>
        </a:ln>
        <a:effectLst/>
      </c:spPr>
    </c:title>
    <c:plotArea>
      <c:layout>
        <c:manualLayout>
          <c:layoutTarget val="inner"/>
          <c:xMode val="edge"/>
          <c:yMode val="edge"/>
          <c:x val="0.0922350656480491"/>
          <c:y val="0.232444937457125"/>
          <c:w val="0.396369749552879"/>
          <c:h val="0.689518445736244"/>
        </c:manualLayout>
      </c:layout>
      <c:pieChart>
        <c:varyColors val="1"/>
        <c:ser>
          <c:idx val="0"/>
          <c:order val="0"/>
          <c:dPt>
            <c:idx val="0"/>
            <c:spPr>
              <a:solidFill>
                <a:schemeClr val="accent2"/>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AC13-4132-8788-7EEFF06C0EB7}"/>
              </c:ext>
            </c:extLst>
          </c:dPt>
          <c:dPt>
            <c:idx val="1"/>
            <c:spPr>
              <a:solidFill>
                <a:schemeClr val="accent4"/>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AC13-4132-8788-7EEFF06C0EB7}"/>
              </c:ext>
            </c:extLst>
          </c:dPt>
          <c:dPt>
            <c:idx val="2"/>
            <c:spPr>
              <a:solidFill>
                <a:schemeClr val="accent6"/>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5-AC13-4132-8788-7EEFF06C0EB7}"/>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it-IT"/>
              </a:p>
            </c:txPr>
            <c:dLblPos val="ctr"/>
            <c:showPercent val="1"/>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extLst>
          </c:dLbls>
          <c:cat>
            <c:strRef>
              <c:f>GRAFICI!$A$142:$C$142</c:f>
              <c:strCache>
                <c:ptCount val="3"/>
                <c:pt idx="0">
                  <c:v>Positiva</c:v>
                </c:pt>
                <c:pt idx="1">
                  <c:v>Negativa</c:v>
                </c:pt>
                <c:pt idx="2">
                  <c:v>Indifferente</c:v>
                </c:pt>
              </c:strCache>
            </c:strRef>
          </c:cat>
          <c:val>
            <c:numRef>
              <c:f>GRAFICI!$A$143:$C$143</c:f>
              <c:numCache>
                <c:formatCode>General</c:formatCode>
                <c:ptCount val="3"/>
                <c:pt idx="0">
                  <c:v>8.0</c:v>
                </c:pt>
                <c:pt idx="1">
                  <c:v>5.0</c:v>
                </c:pt>
                <c:pt idx="2">
                  <c:v>4.0</c:v>
                </c:pt>
              </c:numCache>
            </c:numRef>
          </c:val>
          <c:extLst xmlns:c16r2="http://schemas.microsoft.com/office/drawing/2015/06/chart">
            <c:ext xmlns:c16="http://schemas.microsoft.com/office/drawing/2014/chart" uri="{C3380CC4-5D6E-409C-BE32-E72D297353CC}">
              <c16:uniqueId val="{00000006-AC13-4132-8788-7EEFF06C0EB7}"/>
            </c:ext>
          </c:extLst>
        </c:ser>
        <c:dLbls>
          <c:showPercent val="1"/>
        </c:dLbls>
        <c:firstSliceAng val="0"/>
      </c:pieChart>
      <c:spPr>
        <a:noFill/>
        <a:ln>
          <a:noFill/>
        </a:ln>
        <a:effectLst/>
      </c:spPr>
    </c:plotArea>
    <c:legend>
      <c:legendPos val="r"/>
      <c:layout>
        <c:manualLayout>
          <c:xMode val="edge"/>
          <c:yMode val="edge"/>
          <c:x val="0.527180264549889"/>
          <c:y val="0.343043431788221"/>
          <c:w val="0.399727617755646"/>
          <c:h val="0.438256906784777"/>
        </c:manualLayout>
      </c:layout>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it-IT"/>
        </a:p>
      </c:txPr>
    </c:legend>
    <c:plotVisOnly val="1"/>
    <c:dispBlanksAs val="zero"/>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it-IT"/>
    </a:p>
  </c:txPr>
  <c:externalData r:id="rId2"/>
</c:chartSpace>
</file>

<file path=ppt/charts/chart17.xml><?xml version="1.0" encoding="utf-8"?>
<c:chartSpace xmlns:c="http://schemas.openxmlformats.org/drawingml/2006/chart" xmlns:a="http://schemas.openxmlformats.org/drawingml/2006/main" xmlns:r="http://schemas.openxmlformats.org/officeDocument/2006/relationships">
  <c:lang val="it-IT"/>
  <c:style val="2"/>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it-IT" sz="1200">
                <a:latin typeface="Times New Roman" panose="02020603050405020304" pitchFamily="18" charset="0"/>
                <a:cs typeface="Times New Roman" panose="02020603050405020304" pitchFamily="18" charset="0"/>
              </a:rPr>
              <a:t>9. Quale atteggiamento hanno i tuoi docenti nei confronti degli alunni stranieri?</a:t>
            </a:r>
          </a:p>
        </c:rich>
      </c:tx>
      <c:spPr>
        <a:noFill/>
        <a:ln>
          <a:noFill/>
        </a:ln>
        <a:effectLst/>
      </c:spPr>
    </c:title>
    <c:plotArea>
      <c:layout/>
      <c:pieChart>
        <c:varyColors val="1"/>
        <c:ser>
          <c:idx val="0"/>
          <c:order val="0"/>
          <c:dPt>
            <c:idx val="0"/>
            <c:spPr>
              <a:solidFill>
                <a:schemeClr val="accent6"/>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B7BB-454C-8503-CCE5DC8D9EC4}"/>
              </c:ext>
            </c:extLst>
          </c:dPt>
          <c:dPt>
            <c:idx val="1"/>
            <c:spPr>
              <a:solidFill>
                <a:schemeClr val="accent5"/>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B7BB-454C-8503-CCE5DC8D9EC4}"/>
              </c:ext>
            </c:extLst>
          </c:dPt>
          <c:dPt>
            <c:idx val="2"/>
            <c:spPr>
              <a:solidFill>
                <a:schemeClr val="accent4"/>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5-B7BB-454C-8503-CCE5DC8D9EC4}"/>
              </c:ext>
            </c:extLst>
          </c:dPt>
          <c:dLbls>
            <c:dLbl>
              <c:idx val="1"/>
              <c:layout>
                <c:manualLayout>
                  <c:x val="0.0716415380812824"/>
                  <c:y val="0.0532028684698931"/>
                </c:manualLayout>
              </c:layout>
              <c:dLblPos val="bestFit"/>
              <c:showPercent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B7BB-454C-8503-CCE5DC8D9EC4}"/>
                </c:ext>
              </c:extLst>
            </c:dLbl>
            <c:dLbl>
              <c:idx val="2"/>
              <c:layout>
                <c:manualLayout>
                  <c:x val="0.0970982663041559"/>
                  <c:y val="0.122492010674398"/>
                </c:manualLayout>
              </c:layout>
              <c:dLblPos val="bestFit"/>
              <c:showPercent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B7BB-454C-8503-CCE5DC8D9EC4}"/>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it-IT"/>
              </a:p>
            </c:txPr>
            <c:dLblPos val="ctr"/>
            <c:showPercent val="1"/>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extLst>
          </c:dLbls>
          <c:cat>
            <c:strRef>
              <c:f>'GRAFICO Ques. alunni'!$A$139:$C$140</c:f>
              <c:strCache>
                <c:ptCount val="3"/>
                <c:pt idx="0">
                  <c:v>positivo</c:v>
                </c:pt>
                <c:pt idx="1">
                  <c:v>negativo</c:v>
                </c:pt>
                <c:pt idx="2">
                  <c:v>indifferente</c:v>
                </c:pt>
              </c:strCache>
            </c:strRef>
          </c:cat>
          <c:val>
            <c:numRef>
              <c:f>'GRAFICO Ques. alunni'!$A$141:$C$141</c:f>
              <c:numCache>
                <c:formatCode>General</c:formatCode>
                <c:ptCount val="3"/>
                <c:pt idx="0">
                  <c:v>8.0</c:v>
                </c:pt>
                <c:pt idx="1">
                  <c:v>0.0</c:v>
                </c:pt>
                <c:pt idx="2">
                  <c:v>2.0</c:v>
                </c:pt>
              </c:numCache>
            </c:numRef>
          </c:val>
          <c:extLst xmlns:c16r2="http://schemas.microsoft.com/office/drawing/2015/06/chart">
            <c:ext xmlns:c16="http://schemas.microsoft.com/office/drawing/2014/chart" uri="{C3380CC4-5D6E-409C-BE32-E72D297353CC}">
              <c16:uniqueId val="{00000006-B7BB-454C-8503-CCE5DC8D9EC4}"/>
            </c:ext>
          </c:extLst>
        </c:ser>
        <c:dLbls>
          <c:showPercent val="1"/>
        </c:dLbls>
        <c:firstSliceAng val="0"/>
      </c:pieChart>
      <c:spPr>
        <a:noFill/>
        <a:ln>
          <a:noFill/>
        </a:ln>
        <a:effectLst/>
      </c:spPr>
    </c:plotArea>
    <c:legend>
      <c:legendPos val="r"/>
      <c:layout>
        <c:manualLayout>
          <c:xMode val="edge"/>
          <c:yMode val="edge"/>
          <c:x val="0.64123170414509"/>
          <c:y val="0.158330320403006"/>
          <c:w val="0.293481897044607"/>
          <c:h val="0.658953135760226"/>
        </c:manualLayout>
      </c:layout>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it-IT"/>
        </a:p>
      </c:txPr>
    </c:legend>
    <c:plotVisOnly val="1"/>
    <c:dispBlanksAs val="zero"/>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it-IT"/>
    </a:p>
  </c:txPr>
  <c:externalData r:id="rId2"/>
</c:chartSpace>
</file>

<file path=ppt/charts/chart18.xml><?xml version="1.0" encoding="utf-8"?>
<c:chartSpace xmlns:c="http://schemas.openxmlformats.org/drawingml/2006/chart" xmlns:a="http://schemas.openxmlformats.org/drawingml/2006/main" xmlns:r="http://schemas.openxmlformats.org/officeDocument/2006/relationships">
  <c:lang val="it-IT"/>
  <c:style val="2"/>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it-IT" sz="1200">
                <a:latin typeface="Times New Roman" panose="02020603050405020304" pitchFamily="18" charset="0"/>
                <a:cs typeface="Times New Roman" panose="02020603050405020304" pitchFamily="18" charset="0"/>
              </a:rPr>
              <a:t>10. Secondo</a:t>
            </a:r>
            <a:r>
              <a:rPr lang="it-IT" sz="1200" baseline="0">
                <a:latin typeface="Times New Roman" panose="02020603050405020304" pitchFamily="18" charset="0"/>
                <a:cs typeface="Times New Roman" panose="02020603050405020304" pitchFamily="18" charset="0"/>
              </a:rPr>
              <a:t> te, è giusto accogliere bambini stranieri a scuola?</a:t>
            </a:r>
            <a:endParaRPr lang="it-IT" sz="1200">
              <a:latin typeface="Times New Roman" panose="02020603050405020304" pitchFamily="18" charset="0"/>
              <a:cs typeface="Times New Roman" panose="02020603050405020304" pitchFamily="18" charset="0"/>
            </a:endParaRPr>
          </a:p>
        </c:rich>
      </c:tx>
      <c:spPr>
        <a:noFill/>
        <a:ln>
          <a:noFill/>
        </a:ln>
        <a:effectLst/>
      </c:spPr>
    </c:title>
    <c:plotArea>
      <c:layout/>
      <c:pieChart>
        <c:varyColors val="1"/>
        <c:ser>
          <c:idx val="0"/>
          <c:order val="0"/>
          <c:dPt>
            <c:idx val="0"/>
            <c:spPr>
              <a:solidFill>
                <a:schemeClr val="accent1"/>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95BE-4CB5-8983-58A0769006C6}"/>
              </c:ext>
            </c:extLst>
          </c:dPt>
          <c:dPt>
            <c:idx val="1"/>
            <c:spPr>
              <a:solidFill>
                <a:schemeClr val="accent2"/>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95BE-4CB5-8983-58A0769006C6}"/>
              </c:ext>
            </c:extLst>
          </c:dPt>
          <c:dPt>
            <c:idx val="2"/>
            <c:spPr>
              <a:solidFill>
                <a:schemeClr val="accent3"/>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5-95BE-4CB5-8983-58A0769006C6}"/>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it-IT"/>
              </a:p>
            </c:txPr>
            <c:dLblPos val="ctr"/>
            <c:showPercent val="1"/>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extLst>
          </c:dLbls>
          <c:cat>
            <c:strRef>
              <c:f>'GRAFICO Ques. alunni'!$A$157:$C$158</c:f>
              <c:strCache>
                <c:ptCount val="3"/>
                <c:pt idx="0">
                  <c:v>SI</c:v>
                </c:pt>
                <c:pt idx="1">
                  <c:v>NO</c:v>
                </c:pt>
                <c:pt idx="2">
                  <c:v>NON SO</c:v>
                </c:pt>
              </c:strCache>
              <c:extLst xmlns:c16r2="http://schemas.microsoft.com/office/drawing/2015/06/chart"/>
            </c:strRef>
          </c:cat>
          <c:val>
            <c:numRef>
              <c:f>'GRAFICO Ques. alunni'!$A$159:$C$159</c:f>
              <c:numCache>
                <c:formatCode>General</c:formatCode>
                <c:ptCount val="3"/>
                <c:pt idx="0">
                  <c:v>9.0</c:v>
                </c:pt>
                <c:pt idx="1">
                  <c:v>1.0</c:v>
                </c:pt>
                <c:pt idx="2">
                  <c:v>1.0</c:v>
                </c:pt>
              </c:numCache>
            </c:numRef>
          </c:val>
          <c:extLst xmlns:c16r2="http://schemas.microsoft.com/office/drawing/2015/06/chart">
            <c:ext xmlns:c16="http://schemas.microsoft.com/office/drawing/2014/chart" uri="{C3380CC4-5D6E-409C-BE32-E72D297353CC}">
              <c16:uniqueId val="{00000006-95BE-4CB5-8983-58A0769006C6}"/>
            </c:ext>
          </c:extLst>
        </c:ser>
        <c:dLbls>
          <c:showPercent val="1"/>
        </c:dLbls>
        <c:firstSliceAng val="0"/>
      </c:pieChart>
      <c:spPr>
        <a:noFill/>
        <a:ln>
          <a:noFill/>
        </a:ln>
        <a:effectLst/>
      </c:spPr>
    </c:plotArea>
    <c:legend>
      <c:legendPos val="r"/>
      <c:layout>
        <c:manualLayout>
          <c:xMode val="edge"/>
          <c:yMode val="edge"/>
          <c:x val="0.769758995256885"/>
          <c:y val="0.430146458856368"/>
          <c:w val="0.144859674110702"/>
          <c:h val="0.295538539333959"/>
        </c:manualLayout>
      </c:layout>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it-IT"/>
        </a:p>
      </c:txPr>
    </c:legend>
    <c:plotVisOnly val="1"/>
    <c:dispBlanksAs val="zero"/>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lgn="just">
        <a:defRPr/>
      </a:pPr>
      <a:endParaRPr lang="it-IT"/>
    </a:p>
  </c:txPr>
  <c:externalData r:id="rId2"/>
</c:chartSpace>
</file>

<file path=ppt/charts/chart19.xml><?xml version="1.0" encoding="utf-8"?>
<c:chartSpace xmlns:c="http://schemas.openxmlformats.org/drawingml/2006/chart" xmlns:a="http://schemas.openxmlformats.org/drawingml/2006/main" xmlns:r="http://schemas.openxmlformats.org/officeDocument/2006/relationships">
  <c:lang val="it-IT"/>
  <c:style val="2"/>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it-IT" sz="1200" dirty="0">
                <a:latin typeface="Times New Roman" panose="02020603050405020304" pitchFamily="18" charset="0"/>
                <a:cs typeface="Times New Roman" panose="02020603050405020304" pitchFamily="18" charset="0"/>
              </a:rPr>
              <a:t>11. La presenza di alunni stranieri in classe è un problema?</a:t>
            </a:r>
          </a:p>
        </c:rich>
      </c:tx>
      <c:layout>
        <c:manualLayout>
          <c:xMode val="edge"/>
          <c:yMode val="edge"/>
          <c:x val="0.111896929068236"/>
          <c:y val="0.0293347350651056"/>
        </c:manualLayout>
      </c:layout>
      <c:spPr>
        <a:noFill/>
        <a:ln>
          <a:noFill/>
        </a:ln>
        <a:effectLst/>
      </c:spPr>
    </c:title>
    <c:plotArea>
      <c:layout/>
      <c:pieChart>
        <c:varyColors val="1"/>
        <c:ser>
          <c:idx val="0"/>
          <c:order val="0"/>
          <c:dPt>
            <c:idx val="0"/>
            <c:spPr>
              <a:solidFill>
                <a:schemeClr val="accent2"/>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B356-4541-B4E1-6E416CE42EA5}"/>
              </c:ext>
            </c:extLst>
          </c:dPt>
          <c:dPt>
            <c:idx val="1"/>
            <c:spPr>
              <a:solidFill>
                <a:schemeClr val="accent4"/>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B356-4541-B4E1-6E416CE42EA5}"/>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it-IT"/>
              </a:p>
            </c:txPr>
            <c:dLblPos val="ctr"/>
            <c:showPercent val="1"/>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extLst>
          </c:dLbls>
          <c:cat>
            <c:strRef>
              <c:f>'GRAFICO Ques. alunni'!$A$175:$B$176</c:f>
              <c:strCache>
                <c:ptCount val="2"/>
                <c:pt idx="0">
                  <c:v>SI</c:v>
                </c:pt>
                <c:pt idx="1">
                  <c:v>NO</c:v>
                </c:pt>
              </c:strCache>
            </c:strRef>
          </c:cat>
          <c:val>
            <c:numRef>
              <c:f>'GRAFICO Ques. alunni'!$A$177:$B$177</c:f>
              <c:numCache>
                <c:formatCode>General</c:formatCode>
                <c:ptCount val="2"/>
                <c:pt idx="0">
                  <c:v>2.0</c:v>
                </c:pt>
                <c:pt idx="1">
                  <c:v>9.0</c:v>
                </c:pt>
              </c:numCache>
            </c:numRef>
          </c:val>
          <c:extLst xmlns:c16r2="http://schemas.microsoft.com/office/drawing/2015/06/chart">
            <c:ext xmlns:c16="http://schemas.microsoft.com/office/drawing/2014/chart" uri="{C3380CC4-5D6E-409C-BE32-E72D297353CC}">
              <c16:uniqueId val="{00000004-B356-4541-B4E1-6E416CE42EA5}"/>
            </c:ext>
          </c:extLst>
        </c:ser>
        <c:dLbls>
          <c:showPercent val="1"/>
        </c:dLbls>
        <c:firstSliceAng val="0"/>
      </c:pieChart>
      <c:spPr>
        <a:noFill/>
        <a:ln>
          <a:noFill/>
        </a:ln>
        <a:effectLst/>
      </c:spPr>
    </c:plotArea>
    <c:legend>
      <c:legendPos val="r"/>
      <c:layout>
        <c:manualLayout>
          <c:xMode val="edge"/>
          <c:yMode val="edge"/>
          <c:x val="0.797039575439131"/>
          <c:y val="0.42935038490555"/>
          <c:w val="0.112373138503005"/>
          <c:h val="0.285880723242928"/>
        </c:manualLayout>
      </c:layout>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it-IT"/>
        </a:p>
      </c:txPr>
    </c:legend>
    <c:plotVisOnly val="1"/>
    <c:dispBlanksAs val="zero"/>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it-IT"/>
    </a:p>
  </c:tx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lang val="it-IT"/>
  <c:style val="2"/>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it-IT" sz="1200" baseline="0">
                <a:latin typeface="Times New Roman" panose="02020603050405020304" pitchFamily="18" charset="0"/>
              </a:rPr>
              <a:t>1. Spiega cosa significa per te la parola "Immigrato"</a:t>
            </a:r>
          </a:p>
        </c:rich>
      </c:tx>
      <c:layout>
        <c:manualLayout>
          <c:xMode val="edge"/>
          <c:yMode val="edge"/>
          <c:x val="0.0184946645009913"/>
          <c:y val="0.0255591054313099"/>
        </c:manualLayout>
      </c:layout>
      <c:spPr>
        <a:noFill/>
        <a:ln>
          <a:noFill/>
        </a:ln>
        <a:effectLst/>
      </c:spPr>
    </c:title>
    <c:plotArea>
      <c:layout>
        <c:manualLayout>
          <c:layoutTarget val="inner"/>
          <c:xMode val="edge"/>
          <c:yMode val="edge"/>
          <c:x val="0.0529491859374034"/>
          <c:y val="0.130089352711069"/>
          <c:w val="0.52572205563682"/>
          <c:h val="0.850666660201495"/>
        </c:manualLayout>
      </c:layout>
      <c:pieChart>
        <c:varyColors val="1"/>
        <c:ser>
          <c:idx val="0"/>
          <c:order val="0"/>
          <c:dPt>
            <c:idx val="0"/>
            <c:spPr>
              <a:solidFill>
                <a:schemeClr val="accent1"/>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EA7E-4EAB-8EA7-D9615E3DAF07}"/>
              </c:ext>
            </c:extLst>
          </c:dPt>
          <c:dPt>
            <c:idx val="1"/>
            <c:spPr>
              <a:solidFill>
                <a:schemeClr val="accent2"/>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EA7E-4EAB-8EA7-D9615E3DAF07}"/>
              </c:ext>
            </c:extLst>
          </c:dPt>
          <c:dPt>
            <c:idx val="2"/>
            <c:spPr>
              <a:solidFill>
                <a:schemeClr val="accent3"/>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5-EA7E-4EAB-8EA7-D9615E3DAF07}"/>
              </c:ext>
            </c:extLst>
          </c:dPt>
          <c:dPt>
            <c:idx val="3"/>
            <c:spPr>
              <a:solidFill>
                <a:schemeClr val="accent4"/>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7-EA7E-4EAB-8EA7-D9615E3DAF07}"/>
              </c:ext>
            </c:extLst>
          </c:dPt>
          <c:dPt>
            <c:idx val="4"/>
            <c:spPr>
              <a:solidFill>
                <a:schemeClr val="accent5"/>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9-EA7E-4EAB-8EA7-D9615E3DAF07}"/>
              </c:ext>
            </c:extLst>
          </c:dPt>
          <c:dPt>
            <c:idx val="5"/>
            <c:spPr>
              <a:solidFill>
                <a:schemeClr val="accent6"/>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B-EA7E-4EAB-8EA7-D9615E3DAF07}"/>
              </c:ext>
            </c:extLst>
          </c:dPt>
          <c:dPt>
            <c:idx val="6"/>
            <c:spPr>
              <a:solidFill>
                <a:schemeClr val="accent1">
                  <a:lumMod val="60000"/>
                </a:schemeClr>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D-EA7E-4EAB-8EA7-D9615E3DAF07}"/>
              </c:ext>
            </c:extLst>
          </c:dPt>
          <c:dPt>
            <c:idx val="7"/>
            <c:spPr>
              <a:solidFill>
                <a:schemeClr val="accent2">
                  <a:lumMod val="60000"/>
                </a:schemeClr>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F-EA7E-4EAB-8EA7-D9615E3DAF07}"/>
              </c:ext>
            </c:extLst>
          </c:dPt>
          <c:dPt>
            <c:idx val="8"/>
            <c:spPr>
              <a:solidFill>
                <a:schemeClr val="accent3">
                  <a:lumMod val="60000"/>
                </a:schemeClr>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11-EA7E-4EAB-8EA7-D9615E3DAF07}"/>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it-IT"/>
              </a:p>
            </c:txPr>
            <c:dLblPos val="ctr"/>
            <c:showPercent val="1"/>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15:layout/>
              </c:ext>
            </c:extLst>
          </c:dLbls>
          <c:cat>
            <c:strRef>
              <c:f>GRAFICI!$N$3:$V$3</c:f>
              <c:strCache>
                <c:ptCount val="9"/>
                <c:pt idx="0">
                  <c:v>Trasferirsi in un altro luogo</c:v>
                </c:pt>
                <c:pt idx="1">
                  <c:v>Persone in cerca di lavoro</c:v>
                </c:pt>
                <c:pt idx="2">
                  <c:v>Persone che fuggono dalla guerra</c:v>
                </c:pt>
                <c:pt idx="3">
                  <c:v>Conoscere bambini "nuovi"</c:v>
                </c:pt>
                <c:pt idx="4">
                  <c:v>Fare amicizia</c:v>
                </c:pt>
                <c:pt idx="5">
                  <c:v>Iniziare un viaggio</c:v>
                </c:pt>
                <c:pt idx="6">
                  <c:v>Persona che viaggia in cerca di una casa</c:v>
                </c:pt>
                <c:pt idx="7">
                  <c:v>Persona nata in un'altra città alla ricerca di una vita migliore</c:v>
                </c:pt>
                <c:pt idx="8">
                  <c:v>Nessuna risposta</c:v>
                </c:pt>
              </c:strCache>
            </c:strRef>
          </c:cat>
          <c:val>
            <c:numRef>
              <c:f>GRAFICI!$N$4:$V$4</c:f>
              <c:numCache>
                <c:formatCode>General</c:formatCode>
                <c:ptCount val="9"/>
                <c:pt idx="0">
                  <c:v>5.0</c:v>
                </c:pt>
                <c:pt idx="1">
                  <c:v>2.0</c:v>
                </c:pt>
                <c:pt idx="2">
                  <c:v>2.0</c:v>
                </c:pt>
                <c:pt idx="3">
                  <c:v>1.0</c:v>
                </c:pt>
                <c:pt idx="4">
                  <c:v>1.0</c:v>
                </c:pt>
                <c:pt idx="5">
                  <c:v>2.0</c:v>
                </c:pt>
                <c:pt idx="6">
                  <c:v>1.0</c:v>
                </c:pt>
                <c:pt idx="7">
                  <c:v>1.0</c:v>
                </c:pt>
                <c:pt idx="8">
                  <c:v>3.0</c:v>
                </c:pt>
              </c:numCache>
            </c:numRef>
          </c:val>
          <c:extLst xmlns:c16r2="http://schemas.microsoft.com/office/drawing/2015/06/chart">
            <c:ext xmlns:c16="http://schemas.microsoft.com/office/drawing/2014/chart" uri="{C3380CC4-5D6E-409C-BE32-E72D297353CC}">
              <c16:uniqueId val="{00000012-EA7E-4EAB-8EA7-D9615E3DAF07}"/>
            </c:ext>
          </c:extLst>
        </c:ser>
        <c:dLbls>
          <c:showPercent val="1"/>
        </c:dLbls>
        <c:firstSliceAng val="0"/>
      </c:pieChart>
      <c:spPr>
        <a:noFill/>
        <a:ln>
          <a:noFill/>
        </a:ln>
        <a:effectLst/>
      </c:spPr>
    </c:plotArea>
    <c:legend>
      <c:legendPos val="r"/>
      <c:layout>
        <c:manualLayout>
          <c:xMode val="edge"/>
          <c:yMode val="edge"/>
          <c:x val="0.568713038757287"/>
          <c:y val="0.159425423259792"/>
          <c:w val="0.397495258478968"/>
          <c:h val="0.819072056887458"/>
        </c:manualLayout>
      </c:layout>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it-IT"/>
        </a:p>
      </c:txPr>
    </c:legend>
    <c:plotVisOnly val="1"/>
    <c:dispBlanksAs val="zero"/>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it-IT"/>
    </a:p>
  </c:txPr>
  <c:externalData r:id="rId2"/>
</c:chartSpace>
</file>

<file path=ppt/charts/chart20.xml><?xml version="1.0" encoding="utf-8"?>
<c:chartSpace xmlns:c="http://schemas.openxmlformats.org/drawingml/2006/chart" xmlns:a="http://schemas.openxmlformats.org/drawingml/2006/main" xmlns:r="http://schemas.openxmlformats.org/officeDocument/2006/relationships">
  <c:lang val="it-IT"/>
  <c:style val="2"/>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it-IT" sz="1200" baseline="0">
                <a:latin typeface="Times New Roman" panose="02020603050405020304" pitchFamily="18" charset="0"/>
              </a:rPr>
              <a:t>7. Secondo te, è giusto accogliere bambini immigrati a scuola?</a:t>
            </a:r>
          </a:p>
        </c:rich>
      </c:tx>
      <c:spPr>
        <a:noFill/>
        <a:ln>
          <a:noFill/>
        </a:ln>
        <a:effectLst/>
      </c:spPr>
    </c:title>
    <c:plotArea>
      <c:layout/>
      <c:pieChart>
        <c:varyColors val="1"/>
        <c:ser>
          <c:idx val="0"/>
          <c:order val="0"/>
          <c:dPt>
            <c:idx val="0"/>
            <c:spPr>
              <a:solidFill>
                <a:schemeClr val="accent1"/>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41DD-4DC8-AAAE-4DA27543C9B5}"/>
              </c:ext>
            </c:extLst>
          </c:dPt>
          <c:dPt>
            <c:idx val="1"/>
            <c:spPr>
              <a:solidFill>
                <a:schemeClr val="accent2"/>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41DD-4DC8-AAAE-4DA27543C9B5}"/>
              </c:ext>
            </c:extLst>
          </c:dPt>
          <c:dPt>
            <c:idx val="2"/>
            <c:spPr>
              <a:solidFill>
                <a:schemeClr val="accent3"/>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5-41DD-4DC8-AAAE-4DA27543C9B5}"/>
              </c:ext>
            </c:extLst>
          </c:dPt>
          <c:dLbls>
            <c:dLbl>
              <c:idx val="2"/>
              <c:layout>
                <c:manualLayout>
                  <c:x val="0.0978942893182529"/>
                  <c:y val="0.161003895162968"/>
                </c:manualLayout>
              </c:layout>
              <c:dLblPos val="bestFit"/>
              <c:showPercent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41DD-4DC8-AAAE-4DA27543C9B5}"/>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it-IT"/>
              </a:p>
            </c:txPr>
            <c:dLblPos val="ctr"/>
            <c:showPercent val="1"/>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extLst>
          </c:dLbls>
          <c:cat>
            <c:strRef>
              <c:f>GRAFICI!$A$202:$C$202</c:f>
              <c:strCache>
                <c:ptCount val="3"/>
                <c:pt idx="0">
                  <c:v>SI</c:v>
                </c:pt>
                <c:pt idx="1">
                  <c:v>NO</c:v>
                </c:pt>
                <c:pt idx="2">
                  <c:v>NON SO</c:v>
                </c:pt>
              </c:strCache>
            </c:strRef>
          </c:cat>
          <c:val>
            <c:numRef>
              <c:f>GRAFICI!$A$203:$C$203</c:f>
              <c:numCache>
                <c:formatCode>General</c:formatCode>
                <c:ptCount val="3"/>
                <c:pt idx="0">
                  <c:v>14.0</c:v>
                </c:pt>
                <c:pt idx="1">
                  <c:v>2.0</c:v>
                </c:pt>
                <c:pt idx="2">
                  <c:v>2.0</c:v>
                </c:pt>
              </c:numCache>
            </c:numRef>
          </c:val>
          <c:extLst xmlns:c16r2="http://schemas.microsoft.com/office/drawing/2015/06/chart">
            <c:ext xmlns:c16="http://schemas.microsoft.com/office/drawing/2014/chart" uri="{C3380CC4-5D6E-409C-BE32-E72D297353CC}">
              <c16:uniqueId val="{00000006-41DD-4DC8-AAAE-4DA27543C9B5}"/>
            </c:ext>
          </c:extLst>
        </c:ser>
        <c:dLbls>
          <c:showPercent val="1"/>
        </c:dLbls>
        <c:firstSliceAng val="0"/>
      </c:pieChart>
      <c:spPr>
        <a:noFill/>
        <a:ln>
          <a:noFill/>
        </a:ln>
        <a:effectLst/>
      </c:spPr>
    </c:plotArea>
    <c:legend>
      <c:legendPos val="r"/>
      <c:layout>
        <c:manualLayout>
          <c:xMode val="edge"/>
          <c:yMode val="edge"/>
          <c:x val="0.727695458716663"/>
          <c:y val="0.42148572475837"/>
          <c:w val="0.219178065175298"/>
          <c:h val="0.314448448271327"/>
        </c:manualLayout>
      </c:layout>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it-IT"/>
        </a:p>
      </c:txPr>
    </c:legend>
    <c:plotVisOnly val="1"/>
    <c:dispBlanksAs val="zero"/>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it-IT"/>
    </a:p>
  </c:txPr>
  <c:externalData r:id="rId2"/>
</c:chartSpace>
</file>

<file path=ppt/charts/chart21.xml><?xml version="1.0" encoding="utf-8"?>
<c:chartSpace xmlns:c="http://schemas.openxmlformats.org/drawingml/2006/chart" xmlns:a="http://schemas.openxmlformats.org/drawingml/2006/main" xmlns:r="http://schemas.openxmlformats.org/officeDocument/2006/relationships">
  <c:lang val="it-IT"/>
  <c:style val="2"/>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it-IT" sz="1200" baseline="0">
                <a:latin typeface="Times New Roman" panose="02020603050405020304" pitchFamily="18" charset="0"/>
              </a:rPr>
              <a:t>8. La presenza di alunni immigrati in classe potrebbe essere un problema?</a:t>
            </a:r>
          </a:p>
        </c:rich>
      </c:tx>
      <c:layout>
        <c:manualLayout>
          <c:xMode val="edge"/>
          <c:yMode val="edge"/>
          <c:x val="0.177322834645669"/>
          <c:y val="0.0182260024301337"/>
        </c:manualLayout>
      </c:layout>
      <c:spPr>
        <a:noFill/>
        <a:ln>
          <a:noFill/>
        </a:ln>
        <a:effectLst/>
      </c:spPr>
    </c:title>
    <c:plotArea>
      <c:layout>
        <c:manualLayout>
          <c:layoutTarget val="inner"/>
          <c:xMode val="edge"/>
          <c:yMode val="edge"/>
          <c:x val="0.054341721305603"/>
          <c:y val="0.13390722711657"/>
          <c:w val="0.517381696479116"/>
          <c:h val="0.829347127888126"/>
        </c:manualLayout>
      </c:layout>
      <c:pieChart>
        <c:varyColors val="1"/>
        <c:ser>
          <c:idx val="0"/>
          <c:order val="0"/>
          <c:dPt>
            <c:idx val="0"/>
            <c:spPr>
              <a:solidFill>
                <a:schemeClr val="accent6"/>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4759-4E87-B1FA-E19AA98E39F1}"/>
              </c:ext>
            </c:extLst>
          </c:dPt>
          <c:dPt>
            <c:idx val="1"/>
            <c:spPr>
              <a:solidFill>
                <a:schemeClr val="accent5"/>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4759-4E87-B1FA-E19AA98E39F1}"/>
              </c:ext>
            </c:extLst>
          </c:dPt>
          <c:dPt>
            <c:idx val="2"/>
            <c:spPr>
              <a:solidFill>
                <a:schemeClr val="accent4"/>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5-4759-4E87-B1FA-E19AA98E39F1}"/>
              </c:ext>
            </c:extLst>
          </c:dPt>
          <c:dLbls>
            <c:dLbl>
              <c:idx val="0"/>
              <c:layout>
                <c:manualLayout>
                  <c:x val="0.0162713125426251"/>
                  <c:y val="0.177463858937438"/>
                </c:manualLayout>
              </c:layout>
              <c:dLblPos val="bestFit"/>
              <c:showPercent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4759-4E87-B1FA-E19AA98E39F1}"/>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it-IT"/>
              </a:p>
            </c:txPr>
            <c:dLblPos val="ctr"/>
            <c:showPercent val="1"/>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extLst>
          </c:dLbls>
          <c:cat>
            <c:strRef>
              <c:f>GRAFICI!$A$223:$C$223</c:f>
              <c:strCache>
                <c:ptCount val="3"/>
                <c:pt idx="0">
                  <c:v>SI</c:v>
                </c:pt>
                <c:pt idx="1">
                  <c:v>NO</c:v>
                </c:pt>
                <c:pt idx="2">
                  <c:v>Non ha risposto</c:v>
                </c:pt>
              </c:strCache>
            </c:strRef>
          </c:cat>
          <c:val>
            <c:numRef>
              <c:f>GRAFICI!$A$224:$C$224</c:f>
              <c:numCache>
                <c:formatCode>General</c:formatCode>
                <c:ptCount val="3"/>
                <c:pt idx="0">
                  <c:v>1.0</c:v>
                </c:pt>
                <c:pt idx="1">
                  <c:v>16.0</c:v>
                </c:pt>
                <c:pt idx="2">
                  <c:v>1.0</c:v>
                </c:pt>
              </c:numCache>
            </c:numRef>
          </c:val>
          <c:extLst xmlns:c16r2="http://schemas.microsoft.com/office/drawing/2015/06/chart">
            <c:ext xmlns:c16="http://schemas.microsoft.com/office/drawing/2014/chart" uri="{C3380CC4-5D6E-409C-BE32-E72D297353CC}">
              <c16:uniqueId val="{00000006-4759-4E87-B1FA-E19AA98E39F1}"/>
            </c:ext>
          </c:extLst>
        </c:ser>
        <c:dLbls>
          <c:showPercent val="1"/>
        </c:dLbls>
        <c:firstSliceAng val="0"/>
      </c:pieChart>
      <c:spPr>
        <a:noFill/>
        <a:ln>
          <a:noFill/>
        </a:ln>
        <a:effectLst/>
      </c:spPr>
    </c:plotArea>
    <c:legend>
      <c:legendPos val="r"/>
      <c:layout>
        <c:manualLayout>
          <c:xMode val="edge"/>
          <c:yMode val="edge"/>
          <c:x val="0.617444000602287"/>
          <c:y val="0.406780455602223"/>
          <c:w val="0.227390946210464"/>
          <c:h val="0.406745056017451"/>
        </c:manualLayout>
      </c:layout>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it-IT"/>
        </a:p>
      </c:txPr>
    </c:legend>
    <c:plotVisOnly val="1"/>
    <c:dispBlanksAs val="zero"/>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it-IT"/>
    </a:p>
  </c:txPr>
  <c:externalData r:id="rId2"/>
</c:chartSpace>
</file>

<file path=ppt/charts/chart22.xml><?xml version="1.0" encoding="utf-8"?>
<c:chartSpace xmlns:c="http://schemas.openxmlformats.org/drawingml/2006/chart" xmlns:a="http://schemas.openxmlformats.org/drawingml/2006/main" xmlns:r="http://schemas.openxmlformats.org/officeDocument/2006/relationships">
  <c:lang val="it-IT"/>
  <c:style val="2"/>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it-IT" sz="1200" baseline="0">
                <a:latin typeface="Times New Roman" panose="02020603050405020304" pitchFamily="18" charset="0"/>
              </a:rPr>
              <a:t>9. Cosa si potrebbe fare per facilitare il loro inserimento a scuola?</a:t>
            </a:r>
          </a:p>
        </c:rich>
      </c:tx>
      <c:spPr>
        <a:noFill/>
        <a:ln>
          <a:noFill/>
        </a:ln>
        <a:effectLst/>
      </c:spPr>
    </c:title>
    <c:plotArea>
      <c:layout/>
      <c:pieChart>
        <c:varyColors val="1"/>
        <c:ser>
          <c:idx val="0"/>
          <c:order val="0"/>
          <c:dPt>
            <c:idx val="0"/>
            <c:spPr>
              <a:solidFill>
                <a:schemeClr val="accent2"/>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2356-4010-A29D-3D6DEC92A834}"/>
              </c:ext>
            </c:extLst>
          </c:dPt>
          <c:dPt>
            <c:idx val="1"/>
            <c:spPr>
              <a:solidFill>
                <a:schemeClr val="accent4"/>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2356-4010-A29D-3D6DEC92A834}"/>
              </c:ext>
            </c:extLst>
          </c:dPt>
          <c:dPt>
            <c:idx val="2"/>
            <c:spPr>
              <a:solidFill>
                <a:schemeClr val="accent6"/>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5-2356-4010-A29D-3D6DEC92A834}"/>
              </c:ext>
            </c:extLst>
          </c:dPt>
          <c:dPt>
            <c:idx val="3"/>
            <c:spPr>
              <a:solidFill>
                <a:schemeClr val="accent2">
                  <a:lumMod val="60000"/>
                </a:schemeClr>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7-2356-4010-A29D-3D6DEC92A834}"/>
              </c:ext>
            </c:extLst>
          </c:dPt>
          <c:dPt>
            <c:idx val="4"/>
            <c:spPr>
              <a:solidFill>
                <a:schemeClr val="accent4">
                  <a:lumMod val="60000"/>
                </a:schemeClr>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9-2356-4010-A29D-3D6DEC92A834}"/>
              </c:ext>
            </c:extLst>
          </c:dPt>
          <c:dLbls>
            <c:dLbl>
              <c:idx val="0"/>
              <c:layout>
                <c:manualLayout>
                  <c:x val="-0.0671324818481013"/>
                  <c:y val="0.162230815822578"/>
                </c:manualLayout>
              </c:layout>
              <c:dLblPos val="bestFit"/>
              <c:showPercent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2356-4010-A29D-3D6DEC92A834}"/>
                </c:ext>
              </c:extLst>
            </c:dLbl>
            <c:dLbl>
              <c:idx val="1"/>
              <c:layout>
                <c:manualLayout>
                  <c:x val="-0.0641228537247531"/>
                  <c:y val="0.0175269067697899"/>
                </c:manualLayout>
              </c:layout>
              <c:dLblPos val="bestFit"/>
              <c:showPercent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2356-4010-A29D-3D6DEC92A834}"/>
                </c:ext>
              </c:extLst>
            </c:dLbl>
            <c:dLbl>
              <c:idx val="2"/>
              <c:layout>
                <c:manualLayout>
                  <c:x val="-0.0661839788261107"/>
                  <c:y val="-0.00591715976331361"/>
                </c:manualLayout>
              </c:layout>
              <c:dLblPos val="bestFit"/>
              <c:showPercent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2356-4010-A29D-3D6DEC92A834}"/>
                </c:ext>
              </c:extLst>
            </c:dLbl>
            <c:dLbl>
              <c:idx val="3"/>
              <c:layout>
                <c:manualLayout>
                  <c:x val="-0.0814303082926849"/>
                  <c:y val="-0.0352779201416392"/>
                </c:manualLayout>
              </c:layout>
              <c:dLblPos val="bestFit"/>
              <c:showPercent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2356-4010-A29D-3D6DEC92A834}"/>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it-IT"/>
              </a:p>
            </c:txPr>
            <c:dLblPos val="ctr"/>
            <c:showPercent val="1"/>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extLst>
          </c:dLbls>
          <c:cat>
            <c:strRef>
              <c:f>GRAFICI!$A$243:$E$243</c:f>
              <c:strCache>
                <c:ptCount val="5"/>
                <c:pt idx="0">
                  <c:v>migliorare l'accoglienza</c:v>
                </c:pt>
                <c:pt idx="1">
                  <c:v>offrire il supporto dell'insegnante di sostegno</c:v>
                </c:pt>
                <c:pt idx="2">
                  <c:v>insegnare loro attività nuove</c:v>
                </c:pt>
                <c:pt idx="3">
                  <c:v>giocare con loro ed aiutarli quando sono in difficoltà</c:v>
                </c:pt>
                <c:pt idx="4">
                  <c:v>nessuna risposta</c:v>
                </c:pt>
              </c:strCache>
            </c:strRef>
          </c:cat>
          <c:val>
            <c:numRef>
              <c:f>GRAFICI!$A$244:$E$244</c:f>
              <c:numCache>
                <c:formatCode>General</c:formatCode>
                <c:ptCount val="5"/>
                <c:pt idx="0">
                  <c:v>3.0</c:v>
                </c:pt>
                <c:pt idx="1">
                  <c:v>1.0</c:v>
                </c:pt>
                <c:pt idx="2">
                  <c:v>1.0</c:v>
                </c:pt>
                <c:pt idx="3">
                  <c:v>1.0</c:v>
                </c:pt>
                <c:pt idx="4">
                  <c:v>12.0</c:v>
                </c:pt>
              </c:numCache>
            </c:numRef>
          </c:val>
          <c:extLst xmlns:c16r2="http://schemas.microsoft.com/office/drawing/2015/06/chart">
            <c:ext xmlns:c16="http://schemas.microsoft.com/office/drawing/2014/chart" uri="{C3380CC4-5D6E-409C-BE32-E72D297353CC}">
              <c16:uniqueId val="{0000000A-2356-4010-A29D-3D6DEC92A834}"/>
            </c:ext>
          </c:extLst>
        </c:ser>
        <c:dLbls>
          <c:showPercent val="1"/>
        </c:dLbls>
        <c:firstSliceAng val="0"/>
      </c:pieChart>
      <c:spPr>
        <a:noFill/>
        <a:ln>
          <a:noFill/>
        </a:ln>
        <a:effectLst/>
      </c:spPr>
    </c:plotArea>
    <c:legend>
      <c:legendPos val="r"/>
      <c:layout>
        <c:manualLayout>
          <c:xMode val="edge"/>
          <c:yMode val="edge"/>
          <c:x val="0.557844618626841"/>
          <c:y val="0.138988300114116"/>
          <c:w val="0.424344023428042"/>
          <c:h val="0.809526739681816"/>
        </c:manualLayout>
      </c:layout>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it-IT"/>
        </a:p>
      </c:txPr>
    </c:legend>
    <c:plotVisOnly val="1"/>
    <c:dispBlanksAs val="zero"/>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it-IT"/>
    </a:p>
  </c:txPr>
  <c:externalData r:id="rId2"/>
</c:chartSpace>
</file>

<file path=ppt/charts/chart23.xml><?xml version="1.0" encoding="utf-8"?>
<c:chartSpace xmlns:c="http://schemas.openxmlformats.org/drawingml/2006/chart" xmlns:a="http://schemas.openxmlformats.org/drawingml/2006/main" xmlns:r="http://schemas.openxmlformats.org/officeDocument/2006/relationships">
  <c:lang val="it-IT"/>
  <c:style val="2"/>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it-IT" sz="1200">
                <a:latin typeface="Times New Roman" panose="02020603050405020304" pitchFamily="18" charset="0"/>
                <a:cs typeface="Times New Roman" panose="02020603050405020304" pitchFamily="18" charset="0"/>
              </a:rPr>
              <a:t>12. Cosa si potrebbe fare per facilitare l'inserimento degli alunni immigrati</a:t>
            </a:r>
            <a:r>
              <a:rPr lang="it-IT" sz="1200" baseline="0">
                <a:latin typeface="Times New Roman" panose="02020603050405020304" pitchFamily="18" charset="0"/>
                <a:cs typeface="Times New Roman" panose="02020603050405020304" pitchFamily="18" charset="0"/>
              </a:rPr>
              <a:t> a scuola?</a:t>
            </a:r>
            <a:endParaRPr lang="it-IT" sz="1200">
              <a:latin typeface="Times New Roman" panose="02020603050405020304" pitchFamily="18" charset="0"/>
              <a:cs typeface="Times New Roman" panose="02020603050405020304" pitchFamily="18" charset="0"/>
            </a:endParaRPr>
          </a:p>
        </c:rich>
      </c:tx>
      <c:spPr>
        <a:noFill/>
        <a:ln>
          <a:noFill/>
        </a:ln>
        <a:effectLst/>
      </c:spPr>
    </c:title>
    <c:plotArea>
      <c:layout>
        <c:manualLayout>
          <c:layoutTarget val="inner"/>
          <c:xMode val="edge"/>
          <c:yMode val="edge"/>
          <c:x val="0.081038661164139"/>
          <c:y val="0.170141407235283"/>
          <c:w val="0.481093348861939"/>
          <c:h val="0.783761167159099"/>
        </c:manualLayout>
      </c:layout>
      <c:pieChart>
        <c:varyColors val="1"/>
        <c:ser>
          <c:idx val="0"/>
          <c:order val="0"/>
          <c:dPt>
            <c:idx val="0"/>
            <c:spPr>
              <a:solidFill>
                <a:schemeClr val="accent6"/>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970A-47DF-AB55-8B7751655469}"/>
              </c:ext>
            </c:extLst>
          </c:dPt>
          <c:dPt>
            <c:idx val="1"/>
            <c:spPr>
              <a:solidFill>
                <a:schemeClr val="accent5"/>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970A-47DF-AB55-8B7751655469}"/>
              </c:ext>
            </c:extLst>
          </c:dPt>
          <c:dPt>
            <c:idx val="2"/>
            <c:spPr>
              <a:solidFill>
                <a:schemeClr val="accent4"/>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5-970A-47DF-AB55-8B7751655469}"/>
              </c:ext>
            </c:extLst>
          </c:dPt>
          <c:dPt>
            <c:idx val="3"/>
            <c:spPr>
              <a:solidFill>
                <a:schemeClr val="accent6">
                  <a:lumMod val="60000"/>
                </a:schemeClr>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7-970A-47DF-AB55-8B7751655469}"/>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it-IT"/>
              </a:p>
            </c:txPr>
            <c:dLblPos val="ctr"/>
            <c:showPercent val="1"/>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extLst>
          </c:dLbls>
          <c:cat>
            <c:strRef>
              <c:f>'Ques. alunni risp. APERTE'!$A$25:$D$25</c:f>
              <c:strCache>
                <c:ptCount val="4"/>
                <c:pt idx="0">
                  <c:v>Non litigare con gli altri e non fare caos </c:v>
                </c:pt>
                <c:pt idx="1">
                  <c:v>Aiutarli a leggere e scrivere</c:v>
                </c:pt>
                <c:pt idx="2">
                  <c:v>Fare amicizia e giocare  </c:v>
                </c:pt>
                <c:pt idx="3">
                  <c:v>Nessuna risposta </c:v>
                </c:pt>
              </c:strCache>
            </c:strRef>
          </c:cat>
          <c:val>
            <c:numRef>
              <c:f>'Ques. alunni risp. APERTE'!$A$26:$D$26</c:f>
              <c:numCache>
                <c:formatCode>General</c:formatCode>
                <c:ptCount val="4"/>
                <c:pt idx="0">
                  <c:v>1.0</c:v>
                </c:pt>
                <c:pt idx="1">
                  <c:v>1.0</c:v>
                </c:pt>
                <c:pt idx="2">
                  <c:v>1.0</c:v>
                </c:pt>
                <c:pt idx="3">
                  <c:v>8.0</c:v>
                </c:pt>
              </c:numCache>
            </c:numRef>
          </c:val>
          <c:extLst xmlns:c16r2="http://schemas.microsoft.com/office/drawing/2015/06/chart">
            <c:ext xmlns:c16="http://schemas.microsoft.com/office/drawing/2014/chart" uri="{C3380CC4-5D6E-409C-BE32-E72D297353CC}">
              <c16:uniqueId val="{00000008-970A-47DF-AB55-8B7751655469}"/>
            </c:ext>
          </c:extLst>
        </c:ser>
        <c:dLbls>
          <c:showPercent val="1"/>
        </c:dLbls>
        <c:firstSliceAng val="0"/>
      </c:pieChart>
      <c:spPr>
        <a:noFill/>
        <a:ln>
          <a:noFill/>
        </a:ln>
        <a:effectLst/>
      </c:spPr>
    </c:plotArea>
    <c:legend>
      <c:legendPos val="r"/>
      <c:layout>
        <c:manualLayout>
          <c:xMode val="edge"/>
          <c:yMode val="edge"/>
          <c:x val="0.585092133579766"/>
          <c:y val="0.175559959578591"/>
          <c:w val="0.413599078015375"/>
          <c:h val="0.740164107226927"/>
        </c:manualLayout>
      </c:layout>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it-IT"/>
        </a:p>
      </c:txPr>
    </c:legend>
    <c:plotVisOnly val="1"/>
    <c:dispBlanksAs val="zero"/>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lgn="just">
        <a:defRPr/>
      </a:pPr>
      <a:endParaRPr lang="it-IT"/>
    </a:p>
  </c:txPr>
  <c:externalData r:id="rId2"/>
</c:chartSpace>
</file>

<file path=ppt/charts/chart3.xml><?xml version="1.0" encoding="utf-8"?>
<c:chartSpace xmlns:c="http://schemas.openxmlformats.org/drawingml/2006/chart" xmlns:a="http://schemas.openxmlformats.org/drawingml/2006/main" xmlns:r="http://schemas.openxmlformats.org/officeDocument/2006/relationships">
  <c:lang val="it-IT"/>
  <c:style val="2"/>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it-IT" sz="1200">
                <a:latin typeface="Times New Roman" panose="02020603050405020304" pitchFamily="18" charset="0"/>
                <a:cs typeface="Times New Roman" panose="02020603050405020304" pitchFamily="18" charset="0"/>
              </a:rPr>
              <a:t>2. Nel quartiere in cui vivi ci sono stranieri?</a:t>
            </a:r>
          </a:p>
        </c:rich>
      </c:tx>
      <c:spPr>
        <a:noFill/>
        <a:ln>
          <a:noFill/>
        </a:ln>
        <a:effectLst/>
      </c:spPr>
    </c:title>
    <c:plotArea>
      <c:layout/>
      <c:pieChart>
        <c:varyColors val="1"/>
        <c:ser>
          <c:idx val="0"/>
          <c:order val="0"/>
          <c:dPt>
            <c:idx val="0"/>
            <c:spPr>
              <a:solidFill>
                <a:schemeClr val="accent6"/>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EAB0-4CBA-A6F5-3BFC7D8A95A8}"/>
              </c:ext>
            </c:extLst>
          </c:dPt>
          <c:dPt>
            <c:idx val="1"/>
            <c:spPr>
              <a:solidFill>
                <a:schemeClr val="accent5"/>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EAB0-4CBA-A6F5-3BFC7D8A95A8}"/>
              </c:ext>
            </c:extLst>
          </c:dPt>
          <c:dPt>
            <c:idx val="2"/>
            <c:spPr>
              <a:solidFill>
                <a:schemeClr val="accent4"/>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5-EAB0-4CBA-A6F5-3BFC7D8A95A8}"/>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it-IT"/>
              </a:p>
            </c:txPr>
            <c:dLblPos val="ctr"/>
            <c:showPercent val="1"/>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extLst>
          </c:dLbls>
          <c:cat>
            <c:strRef>
              <c:f>'GRAFICO Ques. alunni'!$A$2:$C$2</c:f>
              <c:strCache>
                <c:ptCount val="3"/>
                <c:pt idx="0">
                  <c:v>SI</c:v>
                </c:pt>
                <c:pt idx="1">
                  <c:v>NO</c:v>
                </c:pt>
                <c:pt idx="2">
                  <c:v>NON SO</c:v>
                </c:pt>
              </c:strCache>
            </c:strRef>
          </c:cat>
          <c:val>
            <c:numRef>
              <c:f>'GRAFICO Ques. alunni'!$A$3:$C$3</c:f>
              <c:numCache>
                <c:formatCode>General</c:formatCode>
                <c:ptCount val="3"/>
                <c:pt idx="0">
                  <c:v>3.0</c:v>
                </c:pt>
                <c:pt idx="1">
                  <c:v>8.0</c:v>
                </c:pt>
                <c:pt idx="2">
                  <c:v>0.0</c:v>
                </c:pt>
              </c:numCache>
            </c:numRef>
          </c:val>
          <c:extLst xmlns:c16r2="http://schemas.microsoft.com/office/drawing/2015/06/chart">
            <c:ext xmlns:c16="http://schemas.microsoft.com/office/drawing/2014/chart" uri="{C3380CC4-5D6E-409C-BE32-E72D297353CC}">
              <c16:uniqueId val="{00000006-EAB0-4CBA-A6F5-3BFC7D8A95A8}"/>
            </c:ext>
          </c:extLst>
        </c:ser>
        <c:dLbls>
          <c:showPercent val="1"/>
        </c:dLbls>
        <c:firstSliceAng val="0"/>
      </c:pieChart>
      <c:spPr>
        <a:noFill/>
        <a:ln>
          <a:noFill/>
        </a:ln>
        <a:effectLst/>
      </c:spPr>
    </c:plotArea>
    <c:legend>
      <c:legendPos val="r"/>
      <c:layout>
        <c:manualLayout>
          <c:xMode val="edge"/>
          <c:yMode val="edge"/>
          <c:x val="0.779692311760778"/>
          <c:y val="0.434911267670489"/>
          <c:w val="0.153137243235024"/>
          <c:h val="0.236843762950684"/>
        </c:manualLayout>
      </c:layout>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it-IT"/>
        </a:p>
      </c:txPr>
    </c:legend>
    <c:plotVisOnly val="1"/>
    <c:dispBlanksAs val="zero"/>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it-IT"/>
    </a:p>
  </c:txPr>
  <c:externalData r:id="rId2"/>
</c:chartSpace>
</file>

<file path=ppt/charts/chart4.xml><?xml version="1.0" encoding="utf-8"?>
<c:chartSpace xmlns:c="http://schemas.openxmlformats.org/drawingml/2006/chart" xmlns:a="http://schemas.openxmlformats.org/drawingml/2006/main" xmlns:r="http://schemas.openxmlformats.org/officeDocument/2006/relationships">
  <c:lang val="it-IT"/>
  <c:style val="2"/>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it-IT" sz="1200">
                <a:latin typeface="Times New Roman" panose="02020603050405020304" pitchFamily="18" charset="0"/>
                <a:cs typeface="Times New Roman" panose="02020603050405020304" pitchFamily="18" charset="0"/>
              </a:rPr>
              <a:t>3. Se</a:t>
            </a:r>
            <a:r>
              <a:rPr lang="it-IT" sz="1200" baseline="0">
                <a:latin typeface="Times New Roman" panose="02020603050405020304" pitchFamily="18" charset="0"/>
                <a:cs typeface="Times New Roman" panose="02020603050405020304" pitchFamily="18" charset="0"/>
              </a:rPr>
              <a:t> ci sono stranieri, ne conosci qualcuno di persona?</a:t>
            </a:r>
            <a:endParaRPr lang="it-IT" sz="1200">
              <a:latin typeface="Times New Roman" panose="02020603050405020304" pitchFamily="18" charset="0"/>
              <a:cs typeface="Times New Roman" panose="02020603050405020304" pitchFamily="18" charset="0"/>
            </a:endParaRPr>
          </a:p>
        </c:rich>
      </c:tx>
      <c:spPr>
        <a:noFill/>
        <a:ln>
          <a:noFill/>
        </a:ln>
        <a:effectLst/>
      </c:spPr>
    </c:title>
    <c:plotArea>
      <c:layout>
        <c:manualLayout>
          <c:layoutTarget val="inner"/>
          <c:xMode val="edge"/>
          <c:yMode val="edge"/>
          <c:x val="0.147181673770713"/>
          <c:y val="0.121038996297259"/>
          <c:w val="0.512528764793959"/>
          <c:h val="0.852612354463725"/>
        </c:manualLayout>
      </c:layout>
      <c:pieChart>
        <c:varyColors val="1"/>
        <c:ser>
          <c:idx val="0"/>
          <c:order val="0"/>
          <c:dPt>
            <c:idx val="0"/>
            <c:spPr>
              <a:solidFill>
                <a:schemeClr val="accent6"/>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6D5D-451E-B59A-CB3B1EE96C4C}"/>
              </c:ext>
            </c:extLst>
          </c:dPt>
          <c:dPt>
            <c:idx val="1"/>
            <c:spPr>
              <a:solidFill>
                <a:schemeClr val="accent5"/>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6D5D-451E-B59A-CB3B1EE96C4C}"/>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it-IT"/>
              </a:p>
            </c:txPr>
            <c:dLblPos val="ctr"/>
            <c:showPercent val="1"/>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extLst>
          </c:dLbls>
          <c:cat>
            <c:strRef>
              <c:f>'GRAFICO Ques. alunni'!$A$23:$B$23</c:f>
              <c:strCache>
                <c:ptCount val="2"/>
                <c:pt idx="0">
                  <c:v>SI</c:v>
                </c:pt>
                <c:pt idx="1">
                  <c:v>NO</c:v>
                </c:pt>
              </c:strCache>
            </c:strRef>
          </c:cat>
          <c:val>
            <c:numRef>
              <c:f>'GRAFICO Ques. alunni'!$A$24:$B$24</c:f>
              <c:numCache>
                <c:formatCode>General</c:formatCode>
                <c:ptCount val="2"/>
                <c:pt idx="0">
                  <c:v>5.0</c:v>
                </c:pt>
                <c:pt idx="1">
                  <c:v>5.0</c:v>
                </c:pt>
              </c:numCache>
            </c:numRef>
          </c:val>
          <c:extLst xmlns:c16r2="http://schemas.microsoft.com/office/drawing/2015/06/chart">
            <c:ext xmlns:c16="http://schemas.microsoft.com/office/drawing/2014/chart" uri="{C3380CC4-5D6E-409C-BE32-E72D297353CC}">
              <c16:uniqueId val="{00000004-6D5D-451E-B59A-CB3B1EE96C4C}"/>
            </c:ext>
          </c:extLst>
        </c:ser>
        <c:dLbls>
          <c:showPercent val="1"/>
        </c:dLbls>
        <c:firstSliceAng val="0"/>
      </c:pieChart>
      <c:spPr>
        <a:noFill/>
        <a:ln>
          <a:noFill/>
        </a:ln>
        <a:effectLst/>
      </c:spPr>
    </c:plotArea>
    <c:legend>
      <c:legendPos val="r"/>
      <c:layout>
        <c:manualLayout>
          <c:xMode val="edge"/>
          <c:yMode val="edge"/>
          <c:x val="0.824311155736405"/>
          <c:y val="0.418851016504293"/>
          <c:w val="0.131543976466029"/>
          <c:h val="0.225126740513368"/>
        </c:manualLayout>
      </c:layout>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it-IT"/>
        </a:p>
      </c:txPr>
    </c:legend>
    <c:plotVisOnly val="1"/>
    <c:dispBlanksAs val="zero"/>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it-IT"/>
    </a:p>
  </c:txPr>
  <c:externalData r:id="rId2"/>
</c:chartSpace>
</file>

<file path=ppt/charts/chart5.xml><?xml version="1.0" encoding="utf-8"?>
<c:chartSpace xmlns:c="http://schemas.openxmlformats.org/drawingml/2006/chart" xmlns:a="http://schemas.openxmlformats.org/drawingml/2006/main" xmlns:r="http://schemas.openxmlformats.org/officeDocument/2006/relationships">
  <c:lang val="it-IT"/>
  <c:style val="2"/>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it-IT" sz="1200" baseline="0">
                <a:latin typeface="Times New Roman" panose="02020603050405020304" pitchFamily="18" charset="0"/>
                <a:cs typeface="Times New Roman" panose="02020603050405020304" pitchFamily="18" charset="0"/>
              </a:rPr>
              <a:t>2. Nel quartiere in cui vivi ci sono stranieri?</a:t>
            </a:r>
          </a:p>
        </c:rich>
      </c:tx>
      <c:layout>
        <c:manualLayout>
          <c:xMode val="edge"/>
          <c:yMode val="edge"/>
          <c:x val="0.217266637282051"/>
          <c:y val="0.0263852242744063"/>
        </c:manualLayout>
      </c:layout>
      <c:spPr>
        <a:noFill/>
        <a:ln>
          <a:noFill/>
        </a:ln>
        <a:effectLst/>
      </c:spPr>
    </c:title>
    <c:plotArea>
      <c:layout/>
      <c:pieChart>
        <c:varyColors val="1"/>
        <c:ser>
          <c:idx val="0"/>
          <c:order val="0"/>
          <c:dPt>
            <c:idx val="0"/>
            <c:spPr>
              <a:solidFill>
                <a:schemeClr val="accent2"/>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F31D-4ECC-AACB-10EBF0663107}"/>
              </c:ext>
            </c:extLst>
          </c:dPt>
          <c:dPt>
            <c:idx val="1"/>
            <c:spPr>
              <a:solidFill>
                <a:schemeClr val="accent4"/>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F31D-4ECC-AACB-10EBF0663107}"/>
              </c:ext>
            </c:extLst>
          </c:dPt>
          <c:dPt>
            <c:idx val="2"/>
            <c:spPr>
              <a:solidFill>
                <a:schemeClr val="accent6"/>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5-F31D-4ECC-AACB-10EBF0663107}"/>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it-IT"/>
              </a:p>
            </c:txPr>
            <c:dLblPos val="ctr"/>
            <c:showPercent val="1"/>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extLst>
          </c:dLbls>
          <c:cat>
            <c:strRef>
              <c:f>GRAFICI!$A$2:$C$2</c:f>
              <c:strCache>
                <c:ptCount val="3"/>
                <c:pt idx="0">
                  <c:v>SI</c:v>
                </c:pt>
                <c:pt idx="1">
                  <c:v>NO</c:v>
                </c:pt>
                <c:pt idx="2">
                  <c:v>NON SO</c:v>
                </c:pt>
              </c:strCache>
            </c:strRef>
          </c:cat>
          <c:val>
            <c:numRef>
              <c:f>GRAFICI!$A$3:$C$3</c:f>
              <c:numCache>
                <c:formatCode>General</c:formatCode>
                <c:ptCount val="3"/>
                <c:pt idx="0">
                  <c:v>4.0</c:v>
                </c:pt>
                <c:pt idx="1">
                  <c:v>12.0</c:v>
                </c:pt>
                <c:pt idx="2">
                  <c:v>2.0</c:v>
                </c:pt>
              </c:numCache>
            </c:numRef>
          </c:val>
          <c:extLst xmlns:c16r2="http://schemas.microsoft.com/office/drawing/2015/06/chart">
            <c:ext xmlns:c16="http://schemas.microsoft.com/office/drawing/2014/chart" uri="{C3380CC4-5D6E-409C-BE32-E72D297353CC}">
              <c16:uniqueId val="{00000006-F31D-4ECC-AACB-10EBF0663107}"/>
            </c:ext>
          </c:extLst>
        </c:ser>
        <c:dLbls>
          <c:showPercent val="1"/>
        </c:dLbls>
        <c:firstSliceAng val="0"/>
      </c:pieChart>
      <c:spPr>
        <a:noFill/>
        <a:ln>
          <a:noFill/>
        </a:ln>
        <a:effectLst/>
      </c:spPr>
    </c:plotArea>
    <c:legend>
      <c:legendPos val="r"/>
      <c:layout>
        <c:manualLayout>
          <c:xMode val="edge"/>
          <c:yMode val="edge"/>
          <c:x val="0.787715148290155"/>
          <c:y val="0.393275752507415"/>
          <c:w val="0.189353065916957"/>
          <c:h val="0.336228492271799"/>
        </c:manualLayout>
      </c:layout>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it-IT"/>
        </a:p>
      </c:txPr>
    </c:legend>
    <c:plotVisOnly val="1"/>
    <c:dispBlanksAs val="zero"/>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it-IT"/>
    </a:p>
  </c:txPr>
  <c:externalData r:id="rId2"/>
</c:chartSpace>
</file>

<file path=ppt/charts/chart6.xml><?xml version="1.0" encoding="utf-8"?>
<c:chartSpace xmlns:c="http://schemas.openxmlformats.org/drawingml/2006/chart" xmlns:a="http://schemas.openxmlformats.org/drawingml/2006/main" xmlns:r="http://schemas.openxmlformats.org/officeDocument/2006/relationships">
  <c:lang val="it-IT"/>
  <c:style val="2"/>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it-IT" sz="1200" baseline="0">
                <a:latin typeface="Times New Roman" panose="02020603050405020304" pitchFamily="18" charset="0"/>
                <a:cs typeface="Times New Roman" panose="02020603050405020304" pitchFamily="18" charset="0"/>
              </a:rPr>
              <a:t>3. Ne conosci qualcuno di persona?</a:t>
            </a:r>
          </a:p>
        </c:rich>
      </c:tx>
      <c:layout>
        <c:manualLayout>
          <c:xMode val="edge"/>
          <c:yMode val="edge"/>
          <c:x val="0.165284448163749"/>
          <c:y val="0.0311332755336991"/>
        </c:manualLayout>
      </c:layout>
      <c:spPr>
        <a:noFill/>
        <a:ln>
          <a:noFill/>
        </a:ln>
        <a:effectLst/>
      </c:spPr>
    </c:title>
    <c:plotArea>
      <c:layout>
        <c:manualLayout>
          <c:layoutTarget val="inner"/>
          <c:xMode val="edge"/>
          <c:yMode val="edge"/>
          <c:x val="0.0494681008774736"/>
          <c:y val="0.103227812666147"/>
          <c:w val="0.696416059499046"/>
          <c:h val="0.839154668844115"/>
        </c:manualLayout>
      </c:layout>
      <c:pieChart>
        <c:varyColors val="1"/>
        <c:ser>
          <c:idx val="0"/>
          <c:order val="0"/>
          <c:dPt>
            <c:idx val="0"/>
            <c:spPr>
              <a:solidFill>
                <a:schemeClr val="accent1"/>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2DA9-489C-9F0E-156A6F6D2292}"/>
              </c:ext>
            </c:extLst>
          </c:dPt>
          <c:dPt>
            <c:idx val="1"/>
            <c:spPr>
              <a:solidFill>
                <a:schemeClr val="accent2"/>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2DA9-489C-9F0E-156A6F6D2292}"/>
              </c:ext>
            </c:extLst>
          </c:dPt>
          <c:dPt>
            <c:idx val="2"/>
            <c:spPr>
              <a:solidFill>
                <a:schemeClr val="accent3"/>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5-2DA9-489C-9F0E-156A6F6D2292}"/>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it-IT"/>
              </a:p>
            </c:txPr>
            <c:dLblPos val="ctr"/>
            <c:showPercent val="1"/>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extLst>
          </c:dLbls>
          <c:cat>
            <c:strRef>
              <c:f>GRAFICI!$A$22:$C$22</c:f>
              <c:strCache>
                <c:ptCount val="3"/>
                <c:pt idx="0">
                  <c:v>SI</c:v>
                </c:pt>
                <c:pt idx="1">
                  <c:v>NO</c:v>
                </c:pt>
                <c:pt idx="2">
                  <c:v>Non ha risposto</c:v>
                </c:pt>
              </c:strCache>
            </c:strRef>
          </c:cat>
          <c:val>
            <c:numRef>
              <c:f>GRAFICI!$A$23:$C$23</c:f>
              <c:numCache>
                <c:formatCode>General</c:formatCode>
                <c:ptCount val="3"/>
                <c:pt idx="0">
                  <c:v>6.0</c:v>
                </c:pt>
                <c:pt idx="1">
                  <c:v>9.0</c:v>
                </c:pt>
                <c:pt idx="2">
                  <c:v>3.0</c:v>
                </c:pt>
              </c:numCache>
            </c:numRef>
          </c:val>
          <c:extLst xmlns:c16r2="http://schemas.microsoft.com/office/drawing/2015/06/chart">
            <c:ext xmlns:c16="http://schemas.microsoft.com/office/drawing/2014/chart" uri="{C3380CC4-5D6E-409C-BE32-E72D297353CC}">
              <c16:uniqueId val="{00000006-2DA9-489C-9F0E-156A6F6D2292}"/>
            </c:ext>
          </c:extLst>
        </c:ser>
        <c:dLbls>
          <c:showPercent val="1"/>
        </c:dLbls>
        <c:firstSliceAng val="0"/>
      </c:pieChart>
      <c:spPr>
        <a:noFill/>
        <a:ln>
          <a:noFill/>
        </a:ln>
        <a:effectLst/>
      </c:spPr>
    </c:plotArea>
    <c:legend>
      <c:legendPos val="r"/>
      <c:layout>
        <c:manualLayout>
          <c:xMode val="edge"/>
          <c:yMode val="edge"/>
          <c:x val="0.764136251066997"/>
          <c:y val="0.363036082549344"/>
          <c:w val="0.19378280839895"/>
          <c:h val="0.368635899679207"/>
        </c:manualLayout>
      </c:layout>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it-IT"/>
        </a:p>
      </c:txPr>
    </c:legend>
    <c:plotVisOnly val="1"/>
    <c:dispBlanksAs val="zero"/>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it-IT"/>
    </a:p>
  </c:txPr>
  <c:externalData r:id="rId2"/>
</c:chartSpace>
</file>

<file path=ppt/charts/chart7.xml><?xml version="1.0" encoding="utf-8"?>
<c:chartSpace xmlns:c="http://schemas.openxmlformats.org/drawingml/2006/chart" xmlns:a="http://schemas.openxmlformats.org/drawingml/2006/main" xmlns:r="http://schemas.openxmlformats.org/officeDocument/2006/relationships">
  <c:lang val="it-IT"/>
  <c:style val="2"/>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a:defRPr sz="1600" b="1" i="0" u="none" strike="noStrike" kern="1200" baseline="0">
                <a:solidFill>
                  <a:schemeClr val="dk1">
                    <a:lumMod val="75000"/>
                    <a:lumOff val="25000"/>
                  </a:schemeClr>
                </a:solidFill>
                <a:latin typeface="+mn-lt"/>
                <a:ea typeface="+mn-ea"/>
                <a:cs typeface="+mn-cs"/>
              </a:defRPr>
            </a:pPr>
            <a:r>
              <a:rPr lang="en-US" sz="1200" baseline="0">
                <a:latin typeface="Times New Roman" panose="02020603050405020304" pitchFamily="18" charset="0"/>
                <a:cs typeface="Times New Roman" panose="02020603050405020304" pitchFamily="18" charset="0"/>
              </a:rPr>
              <a:t>4a. Ci sono ragazzi stranieri con cui esci?</a:t>
            </a:r>
          </a:p>
        </c:rich>
      </c:tx>
      <c:layout>
        <c:manualLayout>
          <c:xMode val="edge"/>
          <c:yMode val="edge"/>
          <c:x val="0.130101729068073"/>
          <c:y val="0.0317460317460317"/>
        </c:manualLayout>
      </c:layout>
      <c:spPr>
        <a:noFill/>
        <a:ln>
          <a:noFill/>
        </a:ln>
        <a:effectLst/>
      </c:spPr>
    </c:title>
    <c:plotArea>
      <c:layout>
        <c:manualLayout>
          <c:layoutTarget val="inner"/>
          <c:xMode val="edge"/>
          <c:yMode val="edge"/>
          <c:x val="0.109943334006326"/>
          <c:y val="0.198664608396898"/>
          <c:w val="0.731771247840671"/>
          <c:h val="0.739321211240466"/>
        </c:manualLayout>
      </c:layout>
      <c:pieChart>
        <c:varyColors val="1"/>
        <c:ser>
          <c:idx val="0"/>
          <c:order val="0"/>
          <c:tx>
            <c:strRef>
              <c:f>'GRAFICO Ques. alunni'!$A$42</c:f>
              <c:strCache>
                <c:ptCount val="1"/>
              </c:strCache>
            </c:strRef>
          </c:tx>
          <c:dPt>
            <c:idx val="0"/>
            <c:spPr>
              <a:solidFill>
                <a:schemeClr val="accent1"/>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BBC9-4AA0-84F5-0CA49319321F}"/>
              </c:ext>
            </c:extLst>
          </c:dPt>
          <c:dPt>
            <c:idx val="1"/>
            <c:spPr>
              <a:solidFill>
                <a:schemeClr val="accent2"/>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BBC9-4AA0-84F5-0CA49319321F}"/>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it-IT"/>
              </a:p>
            </c:txPr>
            <c:dLblPos val="ctr"/>
            <c:showPercent val="1"/>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extLst>
          </c:dLbls>
          <c:cat>
            <c:strRef>
              <c:f>'GRAFICO Ques. alunni'!$B$40:$C$41</c:f>
              <c:strCache>
                <c:ptCount val="2"/>
                <c:pt idx="0">
                  <c:v>Si</c:v>
                </c:pt>
                <c:pt idx="1">
                  <c:v>No</c:v>
                </c:pt>
              </c:strCache>
            </c:strRef>
          </c:cat>
          <c:val>
            <c:numRef>
              <c:f>'GRAFICO Ques. alunni'!$B$42:$C$42</c:f>
              <c:numCache>
                <c:formatCode>General</c:formatCode>
                <c:ptCount val="2"/>
                <c:pt idx="0">
                  <c:v>1.0</c:v>
                </c:pt>
                <c:pt idx="1">
                  <c:v>9.0</c:v>
                </c:pt>
              </c:numCache>
            </c:numRef>
          </c:val>
          <c:extLst xmlns:c16r2="http://schemas.microsoft.com/office/drawing/2015/06/chart">
            <c:ext xmlns:c16="http://schemas.microsoft.com/office/drawing/2014/chart" uri="{C3380CC4-5D6E-409C-BE32-E72D297353CC}">
              <c16:uniqueId val="{00000004-BBC9-4AA0-84F5-0CA49319321F}"/>
            </c:ext>
          </c:extLst>
        </c:ser>
        <c:dLbls>
          <c:showPercent val="1"/>
        </c:dLbls>
        <c:firstSliceAng val="0"/>
      </c:pieChart>
      <c:spPr>
        <a:noFill/>
        <a:ln>
          <a:noFill/>
        </a:ln>
        <a:effectLst/>
      </c:spPr>
    </c:plotArea>
    <c:legend>
      <c:legendPos val="r"/>
      <c:layout>
        <c:manualLayout>
          <c:xMode val="edge"/>
          <c:yMode val="edge"/>
          <c:x val="0.867448341264463"/>
          <c:y val="0.498045037227797"/>
          <c:w val="0.0936091662320365"/>
          <c:h val="0.138861288707971"/>
        </c:manualLayout>
      </c:layout>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it-IT"/>
        </a:p>
      </c:txPr>
    </c:legend>
    <c:plotVisOnly val="1"/>
    <c:dispBlanksAs val="zero"/>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it-IT"/>
    </a:p>
  </c:txPr>
  <c:externalData r:id="rId2"/>
</c:chartSpace>
</file>

<file path=ppt/charts/chart8.xml><?xml version="1.0" encoding="utf-8"?>
<c:chartSpace xmlns:c="http://schemas.openxmlformats.org/drawingml/2006/chart" xmlns:a="http://schemas.openxmlformats.org/drawingml/2006/main" xmlns:r="http://schemas.openxmlformats.org/officeDocument/2006/relationships">
  <c:lang val="it-IT"/>
  <c:style val="2"/>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sz="1200">
                <a:latin typeface="Times New Roman" panose="02020603050405020304" pitchFamily="18" charset="0"/>
                <a:cs typeface="Times New Roman" panose="02020603050405020304" pitchFamily="18" charset="0"/>
              </a:rPr>
              <a:t>4b. Ci</a:t>
            </a:r>
            <a:r>
              <a:rPr lang="en-US" sz="1200" baseline="0">
                <a:latin typeface="Times New Roman" panose="02020603050405020304" pitchFamily="18" charset="0"/>
                <a:cs typeface="Times New Roman" panose="02020603050405020304" pitchFamily="18" charset="0"/>
              </a:rPr>
              <a:t> sono ragazzi stranieri con cui </a:t>
            </a:r>
            <a:r>
              <a:rPr lang="en-US" sz="1200">
                <a:latin typeface="Times New Roman" panose="02020603050405020304" pitchFamily="18" charset="0"/>
                <a:cs typeface="Times New Roman" panose="02020603050405020304" pitchFamily="18" charset="0"/>
              </a:rPr>
              <a:t>giochi?</a:t>
            </a:r>
          </a:p>
        </c:rich>
      </c:tx>
      <c:spPr>
        <a:noFill/>
        <a:ln>
          <a:noFill/>
        </a:ln>
        <a:effectLst/>
      </c:spPr>
    </c:title>
    <c:plotArea>
      <c:layout>
        <c:manualLayout>
          <c:layoutTarget val="inner"/>
          <c:xMode val="edge"/>
          <c:yMode val="edge"/>
          <c:x val="0.0931247261253133"/>
          <c:y val="0.232788568586481"/>
          <c:w val="0.745055883634862"/>
          <c:h val="0.71540625571189"/>
        </c:manualLayout>
      </c:layout>
      <c:pieChart>
        <c:varyColors val="1"/>
        <c:ser>
          <c:idx val="0"/>
          <c:order val="0"/>
          <c:tx>
            <c:strRef>
              <c:f>'GRAFICO Ques. alunni'!$A$44</c:f>
              <c:strCache>
                <c:ptCount val="1"/>
              </c:strCache>
            </c:strRef>
          </c:tx>
          <c:dPt>
            <c:idx val="0"/>
            <c:spPr>
              <a:solidFill>
                <a:schemeClr val="accent2"/>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ED01-407B-8EFF-910C8EC887D6}"/>
              </c:ext>
            </c:extLst>
          </c:dPt>
          <c:dPt>
            <c:idx val="1"/>
            <c:spPr>
              <a:solidFill>
                <a:schemeClr val="accent4"/>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ED01-407B-8EFF-910C8EC887D6}"/>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it-IT"/>
              </a:p>
            </c:txPr>
            <c:dLblPos val="ctr"/>
            <c:showPercent val="1"/>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extLst>
          </c:dLbls>
          <c:cat>
            <c:strRef>
              <c:f>'GRAFICO Ques. alunni'!$B$43:$C$43</c:f>
              <c:strCache>
                <c:ptCount val="2"/>
                <c:pt idx="0">
                  <c:v>Si</c:v>
                </c:pt>
                <c:pt idx="1">
                  <c:v>No</c:v>
                </c:pt>
              </c:strCache>
            </c:strRef>
          </c:cat>
          <c:val>
            <c:numRef>
              <c:f>'GRAFICO Ques. alunni'!$B$44:$C$44</c:f>
              <c:numCache>
                <c:formatCode>General</c:formatCode>
                <c:ptCount val="2"/>
                <c:pt idx="0">
                  <c:v>10.0</c:v>
                </c:pt>
                <c:pt idx="1">
                  <c:v>1.0</c:v>
                </c:pt>
              </c:numCache>
            </c:numRef>
          </c:val>
          <c:extLst xmlns:c16r2="http://schemas.microsoft.com/office/drawing/2015/06/chart">
            <c:ext xmlns:c16="http://schemas.microsoft.com/office/drawing/2014/chart" uri="{C3380CC4-5D6E-409C-BE32-E72D297353CC}">
              <c16:uniqueId val="{00000004-ED01-407B-8EFF-910C8EC887D6}"/>
            </c:ext>
          </c:extLst>
        </c:ser>
        <c:dLbls>
          <c:showPercent val="1"/>
        </c:dLbls>
        <c:firstSliceAng val="0"/>
      </c:pieChart>
      <c:spPr>
        <a:noFill/>
        <a:ln>
          <a:noFill/>
        </a:ln>
        <a:effectLst/>
      </c:spPr>
    </c:plotArea>
    <c:legend>
      <c:legendPos val="r"/>
      <c:layout>
        <c:manualLayout>
          <c:xMode val="edge"/>
          <c:yMode val="edge"/>
          <c:x val="0.837207126402664"/>
          <c:y val="0.490101548790142"/>
          <c:w val="0.158808257075974"/>
          <c:h val="0.24064339551139"/>
        </c:manualLayout>
      </c:layout>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it-IT"/>
        </a:p>
      </c:txPr>
    </c:legend>
    <c:plotVisOnly val="1"/>
    <c:dispBlanksAs val="zero"/>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it-IT"/>
    </a:p>
  </c:txPr>
  <c:externalData r:id="rId2"/>
</c:chartSpace>
</file>

<file path=ppt/charts/chart9.xml><?xml version="1.0" encoding="utf-8"?>
<c:chartSpace xmlns:c="http://schemas.openxmlformats.org/drawingml/2006/chart" xmlns:a="http://schemas.openxmlformats.org/drawingml/2006/main" xmlns:r="http://schemas.openxmlformats.org/officeDocument/2006/relationships">
  <c:lang val="it-IT"/>
  <c:style val="2"/>
  <c:clrMapOvr bg1="lt1" tx1="dk1" bg2="lt2" tx2="dk2" accent1="accent1" accent2="accent2" accent3="accent3" accent4="accent4" accent5="accent5" accent6="accent6" hlink="hlink" folHlink="folHlink"/>
  <c:chart>
    <c:title>
      <c:tx>
        <c:rich>
          <a:bodyPr rot="0" spcFirstLastPara="1" vertOverflow="ellipsis" vert="horz" wrap="square" anchor="b" anchorCtr="0"/>
          <a:lstStyle/>
          <a:p>
            <a:pPr>
              <a:defRPr sz="1800" b="1" i="0" u="none" strike="noStrike" kern="1200" baseline="0">
                <a:solidFill>
                  <a:schemeClr val="dk1">
                    <a:lumMod val="75000"/>
                    <a:lumOff val="25000"/>
                  </a:schemeClr>
                </a:solidFill>
                <a:latin typeface="+mn-lt"/>
                <a:ea typeface="+mn-ea"/>
                <a:cs typeface="+mn-cs"/>
              </a:defRPr>
            </a:pPr>
            <a:r>
              <a:rPr lang="en-US" sz="1200">
                <a:latin typeface="Times New Roman" panose="02020603050405020304" pitchFamily="18" charset="0"/>
                <a:cs typeface="Times New Roman" panose="02020603050405020304" pitchFamily="18" charset="0"/>
              </a:rPr>
              <a:t>4c. Ci</a:t>
            </a:r>
            <a:r>
              <a:rPr lang="en-US" sz="1200" baseline="0">
                <a:latin typeface="Times New Roman" panose="02020603050405020304" pitchFamily="18" charset="0"/>
                <a:cs typeface="Times New Roman" panose="02020603050405020304" pitchFamily="18" charset="0"/>
              </a:rPr>
              <a:t> sono ragazzi stranieri con cui </a:t>
            </a:r>
            <a:r>
              <a:rPr lang="en-US" sz="1200">
                <a:latin typeface="Times New Roman" panose="02020603050405020304" pitchFamily="18" charset="0"/>
                <a:cs typeface="Times New Roman" panose="02020603050405020304" pitchFamily="18" charset="0"/>
              </a:rPr>
              <a:t>studi?</a:t>
            </a:r>
          </a:p>
        </c:rich>
      </c:tx>
      <c:spPr>
        <a:noFill/>
        <a:ln>
          <a:noFill/>
        </a:ln>
        <a:effectLst/>
      </c:spPr>
    </c:title>
    <c:plotArea>
      <c:layout>
        <c:manualLayout>
          <c:layoutTarget val="inner"/>
          <c:xMode val="edge"/>
          <c:yMode val="edge"/>
          <c:x val="0.110184893138928"/>
          <c:y val="0.191730096687924"/>
          <c:w val="0.695063552287583"/>
          <c:h val="0.758897346225057"/>
        </c:manualLayout>
      </c:layout>
      <c:pieChart>
        <c:varyColors val="1"/>
        <c:ser>
          <c:idx val="0"/>
          <c:order val="0"/>
          <c:tx>
            <c:strRef>
              <c:f>'GRAFICO Ques. alunni'!$A$46</c:f>
              <c:strCache>
                <c:ptCount val="1"/>
              </c:strCache>
            </c:strRef>
          </c:tx>
          <c:dPt>
            <c:idx val="0"/>
            <c:spPr>
              <a:solidFill>
                <a:schemeClr val="accent1"/>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D74B-461E-A802-460A440DA775}"/>
              </c:ext>
            </c:extLst>
          </c:dPt>
          <c:dPt>
            <c:idx val="1"/>
            <c:spPr>
              <a:solidFill>
                <a:schemeClr val="accent3"/>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D74B-461E-A802-460A440DA775}"/>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it-IT"/>
              </a:p>
            </c:txPr>
            <c:dLblPos val="ctr"/>
            <c:showPercent val="1"/>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extLst>
          </c:dLbls>
          <c:cat>
            <c:strRef>
              <c:f>'GRAFICO Ques. alunni'!$B$45:$C$45</c:f>
              <c:strCache>
                <c:ptCount val="2"/>
                <c:pt idx="0">
                  <c:v>Si</c:v>
                </c:pt>
                <c:pt idx="1">
                  <c:v>No</c:v>
                </c:pt>
              </c:strCache>
            </c:strRef>
          </c:cat>
          <c:val>
            <c:numRef>
              <c:f>'GRAFICO Ques. alunni'!$B$46:$C$46</c:f>
              <c:numCache>
                <c:formatCode>General</c:formatCode>
                <c:ptCount val="2"/>
                <c:pt idx="0">
                  <c:v>7.0</c:v>
                </c:pt>
                <c:pt idx="1">
                  <c:v>4.0</c:v>
                </c:pt>
              </c:numCache>
            </c:numRef>
          </c:val>
          <c:extLst xmlns:c16r2="http://schemas.microsoft.com/office/drawing/2015/06/chart">
            <c:ext xmlns:c16="http://schemas.microsoft.com/office/drawing/2014/chart" uri="{C3380CC4-5D6E-409C-BE32-E72D297353CC}">
              <c16:uniqueId val="{00000004-D74B-461E-A802-460A440DA775}"/>
            </c:ext>
          </c:extLst>
        </c:ser>
        <c:dLbls>
          <c:showPercent val="1"/>
        </c:dLbls>
        <c:firstSliceAng val="0"/>
      </c:pieChart>
      <c:spPr>
        <a:noFill/>
        <a:ln>
          <a:noFill/>
        </a:ln>
        <a:effectLst/>
      </c:spPr>
    </c:plotArea>
    <c:legend>
      <c:legendPos val="r"/>
      <c:layout>
        <c:manualLayout>
          <c:xMode val="edge"/>
          <c:yMode val="edge"/>
          <c:x val="0.80369186909923"/>
          <c:y val="0.46901564274225"/>
          <c:w val="0.162467433506296"/>
          <c:h val="0.24064339551139"/>
        </c:manualLayout>
      </c:layout>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it-IT"/>
        </a:p>
      </c:txPr>
    </c:legend>
    <c:plotVisOnly val="1"/>
    <c:dispBlanksAs val="zero"/>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it-IT"/>
    </a:p>
  </c:txPr>
  <c:externalData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3.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4.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5.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6.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7.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8.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9.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0.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3.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it-IT" smtClean="0"/>
              <a:t>Fare clic per modificare lo stile del titolo</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8-04-2019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smtClean="0"/>
              <a:t>Modifica gli stili del testo dello schema</a:t>
            </a:r>
          </a:p>
        </p:txBody>
      </p:sp>
      <p:sp>
        <p:nvSpPr>
          <p:cNvPr id="3" name="Date Placeholder 2"/>
          <p:cNvSpPr>
            <a:spLocks noGrp="1"/>
          </p:cNvSpPr>
          <p:nvPr>
            <p:ph type="dt" sz="half" idx="10"/>
          </p:nvPr>
        </p:nvSpPr>
        <p:spPr/>
        <p:txBody>
          <a:bodyPr/>
          <a:lstStyle/>
          <a:p>
            <a:fld id="{B61BEF0D-F0BB-DE4B-95CE-6DB70DBA9567}" type="datetimeFigureOut">
              <a:rPr lang="en-US" dirty="0"/>
              <a:pPr/>
              <a:t>8-04-2019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Modifica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8-04-2019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it-IT" smtClean="0"/>
              <a:t>Fare clic per modificare lo stile del titolo</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smtClean="0"/>
              <a:t>Modifica gli stili del testo dello schema</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Modifica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8-04-2019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Modifica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8-04-2019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Scheda nome citazione">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it-IT" smtClean="0"/>
              <a:t>Fare clic per modificare lo stile del titolo</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it-IT" smtClean="0"/>
              <a:t>Modifica gli stili del testo dello schema</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Modifica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8-04-2019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it-IT" smtClean="0"/>
              <a:t>Fare clic per modificare lo stile del titolo</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it-IT" smtClean="0"/>
              <a:t>Modifica gli stili del testo dello schema</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Modifica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8-04-2019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p:txBody>
          <a:bodyPr vert="eaVert" ancho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8-04-2019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8-04-2019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idx="1"/>
          </p:nvPr>
        </p:nvSpPr>
        <p:spPr/>
        <p:txBody>
          <a:bodyPr anchor="ct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8-04-2019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Modifica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8-04-2019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8-04-2019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8-04-2019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8-04-2019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8-04-2019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it-IT" smtClean="0"/>
              <a:t>Fare clic per modificare lo stile del titolo</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8-04-2019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it-IT" smtClean="0"/>
              <a:t>Fare clic per modificare lo stile del titolo</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8-04-2019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8-04-2019</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‹n.›</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50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50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50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4pPr>
      <a:lvl5pPr marL="21145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5CAGGIORNAMENTO%20INTERNO%20IMMIGRATI%5CProtocollo%20immigrati%202018%2019.docx" TargetMode="External"/><Relationship Id="rId3" Type="http://schemas.openxmlformats.org/officeDocument/2006/relationships/hyperlink" Target="..%5CAGGIORNAMENTO%20INTERNO%20IMMIGRATI%5CPEP%20immigrati%202018%202019.doc"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chart" Target="../charts/chart1.xml"/><Relationship Id="rId3" Type="http://schemas.openxmlformats.org/officeDocument/2006/relationships/chart" Target="../charts/char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chart" Target="../charts/chart3.xml"/><Relationship Id="rId3" Type="http://schemas.openxmlformats.org/officeDocument/2006/relationships/chart" Target="../charts/char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chart" Target="../charts/chart5.xml"/><Relationship Id="rId3" Type="http://schemas.openxmlformats.org/officeDocument/2006/relationships/chart" Target="../charts/chart6.xml"/></Relationships>
</file>

<file path=ppt/slides/_rels/slide22.xml.rels><?xml version="1.0" encoding="UTF-8" standalone="yes"?>
<Relationships xmlns="http://schemas.openxmlformats.org/package/2006/relationships"><Relationship Id="rId3" Type="http://schemas.openxmlformats.org/officeDocument/2006/relationships/chart" Target="../charts/chart8.xml"/><Relationship Id="rId4" Type="http://schemas.openxmlformats.org/officeDocument/2006/relationships/chart" Target="../charts/chart9.xml"/><Relationship Id="rId1" Type="http://schemas.openxmlformats.org/officeDocument/2006/relationships/slideLayout" Target="../slideLayouts/slideLayout5.xml"/><Relationship Id="rId2" Type="http://schemas.openxmlformats.org/officeDocument/2006/relationships/chart" Target="../charts/chart7.xml"/></Relationships>
</file>

<file path=ppt/slides/_rels/slide23.xml.rels><?xml version="1.0" encoding="UTF-8" standalone="yes"?>
<Relationships xmlns="http://schemas.openxmlformats.org/package/2006/relationships"><Relationship Id="rId3" Type="http://schemas.openxmlformats.org/officeDocument/2006/relationships/chart" Target="../charts/chart11.xml"/><Relationship Id="rId4" Type="http://schemas.openxmlformats.org/officeDocument/2006/relationships/chart" Target="../charts/chart12.xml"/><Relationship Id="rId1" Type="http://schemas.openxmlformats.org/officeDocument/2006/relationships/slideLayout" Target="../slideLayouts/slideLayout5.xml"/><Relationship Id="rId2" Type="http://schemas.openxmlformats.org/officeDocument/2006/relationships/chart" Target="../charts/char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chart" Target="../charts/chart13.xml"/><Relationship Id="rId3" Type="http://schemas.openxmlformats.org/officeDocument/2006/relationships/chart" Target="../charts/char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chart" Target="../charts/chart15.xml"/><Relationship Id="rId3" Type="http://schemas.openxmlformats.org/officeDocument/2006/relationships/chart" Target="../charts/chart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chart" Target="../charts/chart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chart" Target="../charts/chart18.xml"/><Relationship Id="rId3" Type="http://schemas.openxmlformats.org/officeDocument/2006/relationships/chart" Target="../charts/chart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chart" Target="../charts/chart20.xml"/><Relationship Id="rId3" Type="http://schemas.openxmlformats.org/officeDocument/2006/relationships/chart" Target="../charts/chart2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chart" Target="../charts/chart22.xml"/><Relationship Id="rId3" Type="http://schemas.openxmlformats.org/officeDocument/2006/relationships/chart" Target="../charts/char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hyperlink" Target="QUESTIONARIO%20B.docx" TargetMode="External"/><Relationship Id="rId3" Type="http://schemas.openxmlformats.org/officeDocument/2006/relationships/hyperlink" Target="Questionario%20docenti.docx"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ctrTitle"/>
          </p:nvPr>
        </p:nvSpPr>
        <p:spPr>
          <a:xfrm>
            <a:off x="571670" y="590843"/>
            <a:ext cx="10485536" cy="666206"/>
          </a:xfrm>
        </p:spPr>
        <p:txBody>
          <a:bodyPr>
            <a:normAutofit/>
          </a:bodyPr>
          <a:lstStyle/>
          <a:p>
            <a:pPr lvl="0">
              <a:spcBef>
                <a:spcPts val="0"/>
              </a:spcBef>
            </a:pPr>
            <a:r>
              <a:rPr lang="it-IT" sz="1800" cap="none" dirty="0">
                <a:ln>
                  <a:noFill/>
                </a:ln>
                <a:solidFill>
                  <a:schemeClr val="bg1"/>
                </a:solidFill>
                <a:latin typeface="Century Gothic" panose="020B0502020202020204" pitchFamily="34" charset="0"/>
                <a:ea typeface="+mn-ea"/>
                <a:cs typeface="+mn-cs"/>
              </a:rPr>
              <a:t>Aggiornamento interno: </a:t>
            </a:r>
            <a:br>
              <a:rPr lang="it-IT" sz="1800" cap="none" dirty="0">
                <a:ln>
                  <a:noFill/>
                </a:ln>
                <a:solidFill>
                  <a:schemeClr val="bg1"/>
                </a:solidFill>
                <a:latin typeface="Century Gothic" panose="020B0502020202020204" pitchFamily="34" charset="0"/>
                <a:ea typeface="+mn-ea"/>
                <a:cs typeface="+mn-cs"/>
              </a:rPr>
            </a:br>
            <a:r>
              <a:rPr lang="it-IT" sz="1800" cap="none" dirty="0">
                <a:ln>
                  <a:noFill/>
                </a:ln>
                <a:solidFill>
                  <a:schemeClr val="bg1"/>
                </a:solidFill>
                <a:latin typeface="Century Gothic" panose="020B0502020202020204" pitchFamily="34" charset="0"/>
                <a:ea typeface="+mn-ea"/>
                <a:cs typeface="+mn-cs"/>
              </a:rPr>
              <a:t>«ORGANIZZAZIONE E GESTIONE DELLE ISTITUZIONI SCOLASTICHE IN CONTESTI MULTICULTURALI</a:t>
            </a:r>
            <a:r>
              <a:rPr lang="it-IT" sz="1800" cap="none" dirty="0" smtClean="0">
                <a:ln>
                  <a:noFill/>
                </a:ln>
                <a:solidFill>
                  <a:schemeClr val="bg1"/>
                </a:solidFill>
                <a:latin typeface="Century Gothic" panose="020B0502020202020204" pitchFamily="34" charset="0"/>
                <a:ea typeface="+mn-ea"/>
                <a:cs typeface="+mn-cs"/>
              </a:rPr>
              <a:t>»</a:t>
            </a:r>
            <a:endParaRPr lang="it-IT" sz="1800" dirty="0">
              <a:solidFill>
                <a:schemeClr val="bg1"/>
              </a:solidFill>
              <a:latin typeface="Century Gothic" panose="020B0502020202020204" pitchFamily="34" charset="0"/>
            </a:endParaRPr>
          </a:p>
        </p:txBody>
      </p:sp>
      <p:sp>
        <p:nvSpPr>
          <p:cNvPr id="3" name="Sottotitolo 2"/>
          <p:cNvSpPr>
            <a:spLocks noGrp="1"/>
          </p:cNvSpPr>
          <p:nvPr>
            <p:ph type="subTitle" idx="1"/>
          </p:nvPr>
        </p:nvSpPr>
        <p:spPr>
          <a:xfrm>
            <a:off x="684212" y="2651276"/>
            <a:ext cx="9078766" cy="1947333"/>
          </a:xfrm>
        </p:spPr>
        <p:txBody>
          <a:bodyPr>
            <a:normAutofit/>
          </a:bodyPr>
          <a:lstStyle/>
          <a:p>
            <a:pPr algn="ctr"/>
            <a:r>
              <a:rPr lang="it-IT" sz="3200" b="1" dirty="0" smtClean="0">
                <a:solidFill>
                  <a:schemeClr val="bg1"/>
                </a:solidFill>
              </a:rPr>
              <a:t>L’alunno immigrato in classe:</a:t>
            </a:r>
          </a:p>
          <a:p>
            <a:pPr algn="ctr"/>
            <a:r>
              <a:rPr lang="it-IT" sz="3200" b="1" dirty="0" smtClean="0">
                <a:solidFill>
                  <a:schemeClr val="bg1"/>
                </a:solidFill>
              </a:rPr>
              <a:t>azioni e strumenti operativi per</a:t>
            </a:r>
          </a:p>
          <a:p>
            <a:pPr algn="ctr"/>
            <a:r>
              <a:rPr lang="it-IT" sz="3200" b="1" dirty="0" smtClean="0">
                <a:solidFill>
                  <a:schemeClr val="bg1"/>
                </a:solidFill>
              </a:rPr>
              <a:t> l’inclusione </a:t>
            </a:r>
            <a:endParaRPr lang="it-IT" sz="3200" b="1" dirty="0">
              <a:solidFill>
                <a:schemeClr val="bg1"/>
              </a:solidFill>
            </a:endParaRPr>
          </a:p>
        </p:txBody>
      </p:sp>
      <p:sp>
        <p:nvSpPr>
          <p:cNvPr id="4" name="CasellaDiTesto 3"/>
          <p:cNvSpPr txBox="1"/>
          <p:nvPr/>
        </p:nvSpPr>
        <p:spPr>
          <a:xfrm>
            <a:off x="7903029" y="5486400"/>
            <a:ext cx="3788228" cy="369332"/>
          </a:xfrm>
          <a:prstGeom prst="rect">
            <a:avLst/>
          </a:prstGeom>
          <a:noFill/>
        </p:spPr>
        <p:txBody>
          <a:bodyPr wrap="square" rtlCol="0">
            <a:spAutoFit/>
          </a:bodyPr>
          <a:lstStyle/>
          <a:p>
            <a:r>
              <a:rPr lang="it-IT" dirty="0" err="1" smtClean="0">
                <a:solidFill>
                  <a:schemeClr val="bg1"/>
                </a:solidFill>
              </a:rPr>
              <a:t>Ins</a:t>
            </a:r>
            <a:r>
              <a:rPr lang="it-IT" dirty="0" smtClean="0">
                <a:solidFill>
                  <a:schemeClr val="bg1"/>
                </a:solidFill>
              </a:rPr>
              <a:t>. Luciana STRAZIO</a:t>
            </a:r>
            <a:endParaRPr lang="it-IT" dirty="0">
              <a:solidFill>
                <a:schemeClr val="bg1"/>
              </a:solidFill>
            </a:endParaRPr>
          </a:p>
        </p:txBody>
      </p:sp>
      <p:graphicFrame>
        <p:nvGraphicFramePr>
          <p:cNvPr id="5" name="Tabella 4"/>
          <p:cNvGraphicFramePr>
            <a:graphicFrameLocks noGrp="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4067560615"/>
              </p:ext>
            </p:extLst>
          </p:nvPr>
        </p:nvGraphicFramePr>
        <p:xfrm>
          <a:off x="1841863" y="2259874"/>
          <a:ext cx="7563394" cy="2690949"/>
        </p:xfrm>
        <a:graphic>
          <a:graphicData uri="http://schemas.openxmlformats.org/drawingml/2006/table">
            <a:tbl>
              <a:tblPr/>
              <a:tblGrid>
                <a:gridCol w="7563394">
                  <a:extLst>
                    <a:ext uri="{9D8B030D-6E8A-4147-A177-3AD203B41FA5}">
                      <a16:colId xmlns:a16="http://schemas.microsoft.com/office/drawing/2014/main" xmlns:p="http://schemas.openxmlformats.org/presentationml/2006/main" xmlns:r="http://schemas.openxmlformats.org/officeDocument/2006/relationships" xmlns:a="http://schemas.openxmlformats.org/drawingml/2006/main" xmlns="" val="715272036"/>
                    </a:ext>
                  </a:extLst>
                </a:gridCol>
              </a:tblGrid>
              <a:tr h="2690949">
                <a:tc>
                  <a:txBody>
                    <a:bodyPr/>
                    <a:lstStyle/>
                    <a:p>
                      <a:endParaRPr lang="it-IT"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364961663"/>
                  </a:ext>
                </a:extLst>
              </a:tr>
            </a:tbl>
          </a:graphicData>
        </a:graphic>
      </p:graphicFrame>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039872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asellaDiTesto 1"/>
          <p:cNvSpPr txBox="1"/>
          <p:nvPr/>
        </p:nvSpPr>
        <p:spPr>
          <a:xfrm>
            <a:off x="613954" y="574764"/>
            <a:ext cx="10802983" cy="5586145"/>
          </a:xfrm>
          <a:prstGeom prst="rect">
            <a:avLst/>
          </a:prstGeom>
          <a:noFill/>
        </p:spPr>
        <p:txBody>
          <a:bodyPr wrap="square" rtlCol="0">
            <a:spAutoFit/>
          </a:bodyPr>
          <a:lstStyle/>
          <a:p>
            <a:pPr algn="just">
              <a:lnSpc>
                <a:spcPct val="150000"/>
              </a:lnSpc>
            </a:pPr>
            <a:r>
              <a:rPr lang="it-IT" sz="2100" dirty="0">
                <a:solidFill>
                  <a:schemeClr val="bg1"/>
                </a:solidFill>
              </a:rPr>
              <a:t>Il docente prepara, coordina e monitora la </a:t>
            </a:r>
            <a:r>
              <a:rPr lang="it-IT" sz="2100" i="1" dirty="0">
                <a:solidFill>
                  <a:schemeClr val="bg1"/>
                </a:solidFill>
              </a:rPr>
              <a:t>complessa situazione scolastica </a:t>
            </a:r>
            <a:r>
              <a:rPr lang="it-IT" sz="2100" dirty="0">
                <a:solidFill>
                  <a:schemeClr val="bg1"/>
                </a:solidFill>
              </a:rPr>
              <a:t>caratterizzata dalla </a:t>
            </a:r>
            <a:r>
              <a:rPr lang="it-IT" sz="2100" dirty="0" smtClean="0">
                <a:solidFill>
                  <a:schemeClr val="bg1"/>
                </a:solidFill>
              </a:rPr>
              <a:t>...</a:t>
            </a:r>
          </a:p>
          <a:p>
            <a:pPr algn="just"/>
            <a:endParaRPr lang="it-IT" sz="2100" dirty="0">
              <a:solidFill>
                <a:schemeClr val="bg1"/>
              </a:solidFill>
            </a:endParaRPr>
          </a:p>
          <a:p>
            <a:pPr marL="285750" indent="-285750" algn="just">
              <a:buFont typeface="Wingdings" panose="05000000000000000000" pitchFamily="2" charset="2"/>
              <a:buChar char="ü"/>
            </a:pPr>
            <a:r>
              <a:rPr lang="it-IT" sz="2100" i="1" u="sng" dirty="0">
                <a:solidFill>
                  <a:schemeClr val="bg1"/>
                </a:solidFill>
              </a:rPr>
              <a:t>multidimensionalità</a:t>
            </a:r>
            <a:r>
              <a:rPr lang="it-IT" sz="2100" u="sng" dirty="0">
                <a:solidFill>
                  <a:schemeClr val="bg1"/>
                </a:solidFill>
              </a:rPr>
              <a:t>:</a:t>
            </a:r>
            <a:r>
              <a:rPr lang="it-IT" sz="2100" dirty="0">
                <a:solidFill>
                  <a:schemeClr val="bg1"/>
                </a:solidFill>
              </a:rPr>
              <a:t> le dinamiche di aula coinvolgono diversi livelli (</a:t>
            </a:r>
            <a:r>
              <a:rPr lang="it-IT" sz="2100" dirty="0" smtClean="0">
                <a:solidFill>
                  <a:schemeClr val="bg1"/>
                </a:solidFill>
              </a:rPr>
              <a:t>comunicazione, interazione, relazione);</a:t>
            </a:r>
          </a:p>
          <a:p>
            <a:pPr algn="just"/>
            <a:endParaRPr lang="it-IT" sz="2100" dirty="0">
              <a:solidFill>
                <a:schemeClr val="bg1"/>
              </a:solidFill>
            </a:endParaRPr>
          </a:p>
          <a:p>
            <a:pPr marL="285750" indent="-285750" algn="just">
              <a:buFont typeface="Wingdings" panose="05000000000000000000" pitchFamily="2" charset="2"/>
              <a:buChar char="ü"/>
            </a:pPr>
            <a:r>
              <a:rPr lang="it-IT" sz="2100" i="1" u="sng" dirty="0">
                <a:solidFill>
                  <a:schemeClr val="bg1"/>
                </a:solidFill>
              </a:rPr>
              <a:t>simultaneità</a:t>
            </a:r>
            <a:r>
              <a:rPr lang="it-IT" sz="2100" u="sng" dirty="0">
                <a:solidFill>
                  <a:schemeClr val="bg1"/>
                </a:solidFill>
              </a:rPr>
              <a:t>:</a:t>
            </a:r>
            <a:r>
              <a:rPr lang="it-IT" sz="2100" dirty="0">
                <a:solidFill>
                  <a:schemeClr val="bg1"/>
                </a:solidFill>
              </a:rPr>
              <a:t> in aula accadono molte cose contemporaneamente</a:t>
            </a:r>
            <a:r>
              <a:rPr lang="it-IT" sz="2100" dirty="0" smtClean="0">
                <a:solidFill>
                  <a:schemeClr val="bg1"/>
                </a:solidFill>
              </a:rPr>
              <a:t>;</a:t>
            </a:r>
          </a:p>
          <a:p>
            <a:pPr algn="just"/>
            <a:endParaRPr lang="it-IT" sz="2100" dirty="0">
              <a:solidFill>
                <a:schemeClr val="bg1"/>
              </a:solidFill>
            </a:endParaRPr>
          </a:p>
          <a:p>
            <a:pPr marL="285750" indent="-285750" algn="just">
              <a:buFont typeface="Wingdings" panose="05000000000000000000" pitchFamily="2" charset="2"/>
              <a:buChar char="ü"/>
            </a:pPr>
            <a:r>
              <a:rPr lang="it-IT" sz="2100" i="1" u="sng" dirty="0">
                <a:solidFill>
                  <a:schemeClr val="bg1"/>
                </a:solidFill>
              </a:rPr>
              <a:t>immediatezza:</a:t>
            </a:r>
            <a:r>
              <a:rPr lang="it-IT" sz="2100" dirty="0">
                <a:solidFill>
                  <a:schemeClr val="bg1"/>
                </a:solidFill>
              </a:rPr>
              <a:t> le situazioni prendono forma nella loro contingenza</a:t>
            </a:r>
            <a:r>
              <a:rPr lang="it-IT" sz="2100" dirty="0" smtClean="0">
                <a:solidFill>
                  <a:schemeClr val="bg1"/>
                </a:solidFill>
              </a:rPr>
              <a:t>;</a:t>
            </a:r>
          </a:p>
          <a:p>
            <a:pPr algn="just"/>
            <a:endParaRPr lang="it-IT" sz="2100" dirty="0">
              <a:solidFill>
                <a:schemeClr val="bg1"/>
              </a:solidFill>
            </a:endParaRPr>
          </a:p>
          <a:p>
            <a:pPr marL="285750" indent="-285750" algn="just">
              <a:buFont typeface="Wingdings" panose="05000000000000000000" pitchFamily="2" charset="2"/>
              <a:buChar char="ü"/>
            </a:pPr>
            <a:r>
              <a:rPr lang="it-IT" sz="2100" i="1" u="sng" dirty="0">
                <a:solidFill>
                  <a:schemeClr val="bg1"/>
                </a:solidFill>
              </a:rPr>
              <a:t>imprevedibilità</a:t>
            </a:r>
            <a:r>
              <a:rPr lang="it-IT" sz="2100" u="sng" dirty="0">
                <a:solidFill>
                  <a:schemeClr val="bg1"/>
                </a:solidFill>
              </a:rPr>
              <a:t>:</a:t>
            </a:r>
            <a:r>
              <a:rPr lang="it-IT" sz="2100" dirty="0">
                <a:solidFill>
                  <a:schemeClr val="bg1"/>
                </a:solidFill>
              </a:rPr>
              <a:t> si verificano eventi non programmati e incontrollabili</a:t>
            </a:r>
            <a:r>
              <a:rPr lang="it-IT" sz="2100" dirty="0" smtClean="0">
                <a:solidFill>
                  <a:schemeClr val="bg1"/>
                </a:solidFill>
              </a:rPr>
              <a:t>;</a:t>
            </a:r>
          </a:p>
          <a:p>
            <a:pPr algn="just"/>
            <a:endParaRPr lang="it-IT" sz="2100" dirty="0">
              <a:solidFill>
                <a:schemeClr val="bg1"/>
              </a:solidFill>
            </a:endParaRPr>
          </a:p>
          <a:p>
            <a:pPr marL="285750" indent="-285750" algn="just">
              <a:buFont typeface="Wingdings" panose="05000000000000000000" pitchFamily="2" charset="2"/>
              <a:buChar char="ü"/>
            </a:pPr>
            <a:r>
              <a:rPr lang="it-IT" sz="2100" i="1" u="sng" dirty="0">
                <a:solidFill>
                  <a:schemeClr val="bg1"/>
                </a:solidFill>
              </a:rPr>
              <a:t>pubblicità</a:t>
            </a:r>
            <a:r>
              <a:rPr lang="it-IT" sz="2100" u="sng" dirty="0">
                <a:solidFill>
                  <a:schemeClr val="bg1"/>
                </a:solidFill>
              </a:rPr>
              <a:t>:</a:t>
            </a:r>
            <a:r>
              <a:rPr lang="it-IT" sz="2100" dirty="0">
                <a:solidFill>
                  <a:schemeClr val="bg1"/>
                </a:solidFill>
              </a:rPr>
              <a:t> i comportamenti degli alunni e degli insegnanti sono sotto gli occhi di tutti i partecipanti</a:t>
            </a:r>
            <a:r>
              <a:rPr lang="it-IT" sz="2100" dirty="0" smtClean="0">
                <a:solidFill>
                  <a:schemeClr val="bg1"/>
                </a:solidFill>
              </a:rPr>
              <a:t>;</a:t>
            </a:r>
          </a:p>
          <a:p>
            <a:pPr algn="just"/>
            <a:endParaRPr lang="it-IT" sz="2100" dirty="0">
              <a:solidFill>
                <a:schemeClr val="bg1"/>
              </a:solidFill>
            </a:endParaRPr>
          </a:p>
          <a:p>
            <a:pPr marL="285750" indent="-285750" algn="just">
              <a:buFont typeface="Wingdings" panose="05000000000000000000" pitchFamily="2" charset="2"/>
              <a:buChar char="ü"/>
            </a:pPr>
            <a:r>
              <a:rPr lang="it-IT" sz="2100" i="1" u="sng" dirty="0">
                <a:solidFill>
                  <a:schemeClr val="bg1"/>
                </a:solidFill>
              </a:rPr>
              <a:t>storicità</a:t>
            </a:r>
            <a:r>
              <a:rPr lang="it-IT" sz="2100" u="sng" dirty="0">
                <a:solidFill>
                  <a:schemeClr val="bg1"/>
                </a:solidFill>
              </a:rPr>
              <a:t>:</a:t>
            </a:r>
            <a:r>
              <a:rPr lang="it-IT" sz="2100" dirty="0">
                <a:solidFill>
                  <a:schemeClr val="bg1"/>
                </a:solidFill>
              </a:rPr>
              <a:t> ciò che accade dipende dalla storia passata del gruppo</a:t>
            </a:r>
            <a:endParaRPr lang="it-IT" sz="21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246933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684212" y="365759"/>
            <a:ext cx="10510657" cy="6335487"/>
          </a:xfrm>
        </p:spPr>
        <p:txBody>
          <a:bodyPr>
            <a:noAutofit/>
          </a:bodyPr>
          <a:lstStyle/>
          <a:p>
            <a:pPr marL="0" indent="0" algn="just">
              <a:buNone/>
            </a:pPr>
            <a:endParaRPr lang="it-IT" b="1" dirty="0" smtClean="0">
              <a:solidFill>
                <a:srgbClr val="C00000"/>
              </a:solidFill>
            </a:endParaRPr>
          </a:p>
          <a:p>
            <a:pPr marL="0" indent="0" algn="just">
              <a:buNone/>
            </a:pPr>
            <a:r>
              <a:rPr lang="it-IT" b="1" dirty="0" smtClean="0">
                <a:solidFill>
                  <a:srgbClr val="C00000"/>
                </a:solidFill>
              </a:rPr>
              <a:t>Il </a:t>
            </a:r>
            <a:r>
              <a:rPr lang="it-IT" b="1" i="1" dirty="0" smtClean="0">
                <a:solidFill>
                  <a:srgbClr val="C00000"/>
                </a:solidFill>
              </a:rPr>
              <a:t>classroom management </a:t>
            </a:r>
            <a:r>
              <a:rPr lang="it-IT" b="1" dirty="0" smtClean="0">
                <a:solidFill>
                  <a:srgbClr val="C00000"/>
                </a:solidFill>
              </a:rPr>
              <a:t>...</a:t>
            </a:r>
          </a:p>
          <a:p>
            <a:pPr marL="0" indent="0" algn="just">
              <a:lnSpc>
                <a:spcPct val="170000"/>
              </a:lnSpc>
              <a:buNone/>
            </a:pPr>
            <a:r>
              <a:rPr lang="it-IT" dirty="0">
                <a:solidFill>
                  <a:schemeClr val="bg1"/>
                </a:solidFill>
              </a:rPr>
              <a:t>L</a:t>
            </a:r>
            <a:r>
              <a:rPr lang="it-IT" dirty="0" smtClean="0">
                <a:solidFill>
                  <a:schemeClr val="bg1"/>
                </a:solidFill>
              </a:rPr>
              <a:t>’insieme </a:t>
            </a:r>
            <a:r>
              <a:rPr lang="it-IT" dirty="0">
                <a:solidFill>
                  <a:schemeClr val="bg1"/>
                </a:solidFill>
              </a:rPr>
              <a:t>delle azioni, di seguito riportate, che sono adottate dagli insegnanti per stabilire l’ordine in classe, coinvolgere gli studenti e stimolare in loro atteggiamenti cooperativi: </a:t>
            </a:r>
          </a:p>
          <a:p>
            <a:pPr marL="457200" indent="-457200" algn="just">
              <a:lnSpc>
                <a:spcPct val="170000"/>
              </a:lnSpc>
              <a:buFont typeface="+mj-lt"/>
              <a:buAutoNum type="arabicPeriod"/>
            </a:pPr>
            <a:r>
              <a:rPr lang="it-IT" i="1" u="sng" dirty="0" smtClean="0">
                <a:solidFill>
                  <a:schemeClr val="bg1"/>
                </a:solidFill>
              </a:rPr>
              <a:t>costruire </a:t>
            </a:r>
            <a:r>
              <a:rPr lang="it-IT" i="1" u="sng" dirty="0">
                <a:solidFill>
                  <a:schemeClr val="bg1"/>
                </a:solidFill>
              </a:rPr>
              <a:t>il setting: </a:t>
            </a:r>
            <a:r>
              <a:rPr lang="it-IT" dirty="0">
                <a:solidFill>
                  <a:schemeClr val="bg1"/>
                </a:solidFill>
              </a:rPr>
              <a:t>il clima di classe (o della scuola) è la generale atmosfera del luogo di </a:t>
            </a:r>
            <a:r>
              <a:rPr lang="it-IT" dirty="0" smtClean="0">
                <a:solidFill>
                  <a:schemeClr val="bg1"/>
                </a:solidFill>
              </a:rPr>
              <a:t>apprendimento. A </a:t>
            </a:r>
            <a:r>
              <a:rPr lang="it-IT" dirty="0">
                <a:solidFill>
                  <a:schemeClr val="bg1"/>
                </a:solidFill>
              </a:rPr>
              <a:t>seconda del clima creato in classe distinguiamo lo stile individualistico-rinunciatario, competitivo-aggressivo, </a:t>
            </a:r>
            <a:r>
              <a:rPr lang="it-IT" dirty="0" smtClean="0">
                <a:solidFill>
                  <a:schemeClr val="bg1"/>
                </a:solidFill>
              </a:rPr>
              <a:t>democratico-cooperativo.;</a:t>
            </a:r>
          </a:p>
          <a:p>
            <a:pPr marL="457200" indent="-457200" algn="just">
              <a:lnSpc>
                <a:spcPct val="170000"/>
              </a:lnSpc>
              <a:buFont typeface="+mj-lt"/>
              <a:buAutoNum type="arabicPeriod"/>
            </a:pPr>
            <a:r>
              <a:rPr lang="it-IT" i="1" u="sng" dirty="0" smtClean="0">
                <a:solidFill>
                  <a:schemeClr val="bg1"/>
                </a:solidFill>
              </a:rPr>
              <a:t>definire </a:t>
            </a:r>
            <a:r>
              <a:rPr lang="it-IT" i="1" u="sng" dirty="0">
                <a:solidFill>
                  <a:schemeClr val="bg1"/>
                </a:solidFill>
              </a:rPr>
              <a:t>regole e routines:</a:t>
            </a:r>
            <a:r>
              <a:rPr lang="it-IT" dirty="0">
                <a:solidFill>
                  <a:schemeClr val="bg1"/>
                </a:solidFill>
              </a:rPr>
              <a:t> ovvero la disciplina positiva promossa dal docente che deve esprimere le regole in modo positivo (meno divieti e più permessi), con dolcezza e fermezza (senza attribuzioni negative), prestando attenzione a essere sintetici, pertinenti, concreti richiamando la regola al momento giusto;</a:t>
            </a:r>
          </a:p>
          <a:p>
            <a:pPr marL="0" indent="0">
              <a:lnSpc>
                <a:spcPct val="170000"/>
              </a:lnSpc>
              <a:buNone/>
            </a:pPr>
            <a:endParaRPr lang="it-IT" dirty="0">
              <a:solidFill>
                <a:schemeClr val="bg1"/>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848355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asellaDiTesto 1"/>
          <p:cNvSpPr txBox="1"/>
          <p:nvPr/>
        </p:nvSpPr>
        <p:spPr>
          <a:xfrm>
            <a:off x="613954" y="627016"/>
            <a:ext cx="9980023" cy="5324535"/>
          </a:xfrm>
          <a:prstGeom prst="rect">
            <a:avLst/>
          </a:prstGeom>
          <a:noFill/>
        </p:spPr>
        <p:txBody>
          <a:bodyPr wrap="square" rtlCol="0">
            <a:spAutoFit/>
          </a:bodyPr>
          <a:lstStyle/>
          <a:p>
            <a:pPr marL="457200" indent="-457200" algn="just">
              <a:lnSpc>
                <a:spcPct val="170000"/>
              </a:lnSpc>
              <a:buClr>
                <a:schemeClr val="tx1"/>
              </a:buClr>
              <a:buFont typeface="+mj-lt"/>
              <a:buAutoNum type="arabicPeriod" startAt="3"/>
            </a:pPr>
            <a:r>
              <a:rPr lang="it-IT" sz="2000" i="1" u="sng" dirty="0" smtClean="0">
                <a:solidFill>
                  <a:schemeClr val="bg1"/>
                </a:solidFill>
              </a:rPr>
              <a:t>prendersi </a:t>
            </a:r>
            <a:r>
              <a:rPr lang="it-IT" sz="2000" i="1" u="sng" dirty="0">
                <a:solidFill>
                  <a:schemeClr val="bg1"/>
                </a:solidFill>
              </a:rPr>
              <a:t>cura degli alunni come persone:</a:t>
            </a:r>
            <a:r>
              <a:rPr lang="it-IT" sz="2000" i="1" dirty="0">
                <a:solidFill>
                  <a:schemeClr val="bg1"/>
                </a:solidFill>
              </a:rPr>
              <a:t> </a:t>
            </a:r>
            <a:r>
              <a:rPr lang="it-IT" sz="2000" b="1" i="1" dirty="0">
                <a:solidFill>
                  <a:schemeClr val="bg1"/>
                </a:solidFill>
              </a:rPr>
              <a:t>pedagogical caring</a:t>
            </a:r>
            <a:r>
              <a:rPr lang="it-IT" sz="2000" i="1" dirty="0">
                <a:solidFill>
                  <a:schemeClr val="bg1"/>
                </a:solidFill>
              </a:rPr>
              <a:t> </a:t>
            </a:r>
            <a:r>
              <a:rPr lang="it-IT" sz="2000" dirty="0">
                <a:solidFill>
                  <a:schemeClr val="bg1"/>
                </a:solidFill>
              </a:rPr>
              <a:t>attraverso l’azione del modeling – coinvolgimento positivo dell’insegnante nella propria professione – la creazione di aspettative legate all’individualità del discente – rispetto e apprezzamento delle caratteristiche scolastiche e non scolastiche dell’allievo – la promozione di interazioni democratiche – stile comunicativo ed equità/rispetto – infine la nurturance ovvero la valutazione formativa; </a:t>
            </a:r>
          </a:p>
          <a:p>
            <a:pPr marL="457200" indent="-457200" algn="just">
              <a:lnSpc>
                <a:spcPct val="170000"/>
              </a:lnSpc>
              <a:buClr>
                <a:schemeClr val="tx1"/>
              </a:buClr>
              <a:buFont typeface="+mj-lt"/>
              <a:buAutoNum type="arabicPeriod" startAt="3"/>
            </a:pPr>
            <a:r>
              <a:rPr lang="it-IT" sz="2000" u="sng" dirty="0" smtClean="0">
                <a:solidFill>
                  <a:schemeClr val="bg1"/>
                </a:solidFill>
              </a:rPr>
              <a:t>organizzare </a:t>
            </a:r>
            <a:r>
              <a:rPr lang="it-IT" sz="2000" u="sng" dirty="0">
                <a:solidFill>
                  <a:schemeClr val="bg1"/>
                </a:solidFill>
              </a:rPr>
              <a:t>l’attività didattica</a:t>
            </a:r>
            <a:r>
              <a:rPr lang="it-IT" sz="2000" dirty="0">
                <a:solidFill>
                  <a:schemeClr val="bg1"/>
                </a:solidFill>
              </a:rPr>
              <a:t>: le aule altamente produttive possono assomigliare a una macchina ben oleata in cui tutti in classe sembrano sapere cosa ci si aspetta da loro e come farlo. </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551423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asellaDiTesto 1"/>
          <p:cNvSpPr txBox="1"/>
          <p:nvPr/>
        </p:nvSpPr>
        <p:spPr>
          <a:xfrm>
            <a:off x="705394" y="561703"/>
            <a:ext cx="10802983" cy="5078313"/>
          </a:xfrm>
          <a:prstGeom prst="rect">
            <a:avLst/>
          </a:prstGeom>
          <a:noFill/>
        </p:spPr>
        <p:txBody>
          <a:bodyPr wrap="square" rtlCol="0">
            <a:spAutoFit/>
          </a:bodyPr>
          <a:lstStyle/>
          <a:p>
            <a:r>
              <a:rPr lang="it-IT" dirty="0" smtClean="0">
                <a:solidFill>
                  <a:schemeClr val="bg1"/>
                </a:solidFill>
              </a:rPr>
              <a:t>In definitiva ...</a:t>
            </a:r>
          </a:p>
          <a:p>
            <a:endParaRPr lang="it-IT" dirty="0" smtClean="0">
              <a:solidFill>
                <a:schemeClr val="bg1"/>
              </a:solidFill>
            </a:endParaRPr>
          </a:p>
          <a:p>
            <a:pPr algn="just">
              <a:lnSpc>
                <a:spcPct val="150000"/>
              </a:lnSpc>
            </a:pPr>
            <a:r>
              <a:rPr lang="it-IT" sz="2400" dirty="0" smtClean="0">
                <a:solidFill>
                  <a:schemeClr val="bg1"/>
                </a:solidFill>
              </a:rPr>
              <a:t>E’ </a:t>
            </a:r>
            <a:r>
              <a:rPr lang="it-IT" sz="2400" dirty="0">
                <a:solidFill>
                  <a:schemeClr val="bg1"/>
                </a:solidFill>
              </a:rPr>
              <a:t>richiesto al docente l’atteggiamento di ascolto, l’esercizio dell’osservazione, la partecipazione discreta e maieutica, l’azione di tutoring, le finalità diagnostico-interpretative, </a:t>
            </a:r>
            <a:endParaRPr lang="it-IT" sz="2400" dirty="0" smtClean="0">
              <a:solidFill>
                <a:schemeClr val="bg1"/>
              </a:solidFill>
            </a:endParaRPr>
          </a:p>
          <a:p>
            <a:pPr algn="ctr">
              <a:lnSpc>
                <a:spcPct val="150000"/>
              </a:lnSpc>
            </a:pPr>
            <a:r>
              <a:rPr lang="it-IT" sz="2400" dirty="0" smtClean="0">
                <a:solidFill>
                  <a:schemeClr val="bg1"/>
                </a:solidFill>
              </a:rPr>
              <a:t>prestando </a:t>
            </a:r>
            <a:r>
              <a:rPr lang="it-IT" sz="2400" dirty="0">
                <a:solidFill>
                  <a:schemeClr val="bg1"/>
                </a:solidFill>
              </a:rPr>
              <a:t>attenzione </a:t>
            </a:r>
            <a:endParaRPr lang="it-IT" sz="2400" dirty="0" smtClean="0">
              <a:solidFill>
                <a:schemeClr val="bg1"/>
              </a:solidFill>
            </a:endParaRPr>
          </a:p>
          <a:p>
            <a:pPr algn="just">
              <a:lnSpc>
                <a:spcPct val="150000"/>
              </a:lnSpc>
            </a:pPr>
            <a:r>
              <a:rPr lang="it-IT" sz="2400" i="1" u="sng" dirty="0" smtClean="0">
                <a:solidFill>
                  <a:schemeClr val="bg1"/>
                </a:solidFill>
              </a:rPr>
              <a:t>non </a:t>
            </a:r>
            <a:r>
              <a:rPr lang="it-IT" sz="2400" i="1" u="sng" dirty="0">
                <a:solidFill>
                  <a:schemeClr val="bg1"/>
                </a:solidFill>
              </a:rPr>
              <a:t>tanto al cosa viene detto e pensato, ma al come; non tanto l’esplicito quanto l’implicito delle verbalizzazioni e dei comportamenti; non tanto le abilità attuali quanto quelle potenziali</a:t>
            </a:r>
            <a:r>
              <a:rPr lang="it-IT" sz="2400" dirty="0">
                <a:solidFill>
                  <a:schemeClr val="bg1"/>
                </a:solidFill>
              </a:rPr>
              <a:t> </a:t>
            </a:r>
            <a:endParaRPr lang="it-IT" sz="2400" dirty="0" smtClean="0">
              <a:solidFill>
                <a:schemeClr val="bg1"/>
              </a:solidFill>
            </a:endParaRPr>
          </a:p>
          <a:p>
            <a:pPr algn="r">
              <a:lnSpc>
                <a:spcPct val="150000"/>
              </a:lnSpc>
            </a:pPr>
            <a:r>
              <a:rPr lang="it-IT" sz="2400" dirty="0" smtClean="0">
                <a:solidFill>
                  <a:schemeClr val="bg1"/>
                </a:solidFill>
              </a:rPr>
              <a:t>(</a:t>
            </a:r>
            <a:r>
              <a:rPr lang="it-IT" sz="2400" dirty="0">
                <a:solidFill>
                  <a:schemeClr val="bg1"/>
                </a:solidFill>
              </a:rPr>
              <a:t>Cosentino, 2002).</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349820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asellaDiTesto 1"/>
          <p:cNvSpPr txBox="1"/>
          <p:nvPr/>
        </p:nvSpPr>
        <p:spPr>
          <a:xfrm>
            <a:off x="692331" y="483326"/>
            <a:ext cx="10816046" cy="5909310"/>
          </a:xfrm>
          <a:prstGeom prst="rect">
            <a:avLst/>
          </a:prstGeom>
          <a:noFill/>
        </p:spPr>
        <p:txBody>
          <a:bodyPr wrap="square" rtlCol="0">
            <a:spAutoFit/>
          </a:bodyPr>
          <a:lstStyle/>
          <a:p>
            <a:pPr marL="457200" indent="-457200" algn="just">
              <a:lnSpc>
                <a:spcPct val="150000"/>
              </a:lnSpc>
              <a:buClr>
                <a:schemeClr val="bg2"/>
              </a:buClr>
              <a:buFont typeface="+mj-lt"/>
              <a:buAutoNum type="arabicParenR" startAt="4"/>
            </a:pPr>
            <a:r>
              <a:rPr lang="it-IT" sz="2400" b="1" u="sng" dirty="0" smtClean="0">
                <a:solidFill>
                  <a:schemeClr val="bg2"/>
                </a:solidFill>
              </a:rPr>
              <a:t>Le pratiche didattiche interculturali:</a:t>
            </a:r>
            <a:r>
              <a:rPr lang="it-IT" sz="2400" b="1" dirty="0" smtClean="0">
                <a:solidFill>
                  <a:schemeClr val="bg2"/>
                </a:solidFill>
              </a:rPr>
              <a:t> </a:t>
            </a:r>
            <a:r>
              <a:rPr lang="it-IT" sz="2400" dirty="0" smtClean="0">
                <a:solidFill>
                  <a:schemeClr val="bg1"/>
                </a:solidFill>
              </a:rPr>
              <a:t>vi </a:t>
            </a:r>
            <a:r>
              <a:rPr lang="it-IT" sz="2400" dirty="0">
                <a:solidFill>
                  <a:schemeClr val="bg1"/>
                </a:solidFill>
              </a:rPr>
              <a:t>è, nella scuola italiana, un vivace brusio di pratiche come il Tutoring – peer tutoring, l’apprendimento cooperativo – Cooperative Learning, ovvero proposte didattiche e laboratoriali che mirano a concretizzare nell’aula la pedagogia interculturale, i cui filoni metodologici maggiormente rappresentati riguardano essenzialmente</a:t>
            </a:r>
            <a:r>
              <a:rPr lang="it-IT" sz="2400" dirty="0" smtClean="0">
                <a:solidFill>
                  <a:schemeClr val="bg1"/>
                </a:solidFill>
              </a:rPr>
              <a:t>:</a:t>
            </a:r>
          </a:p>
          <a:p>
            <a:pPr algn="ctr">
              <a:lnSpc>
                <a:spcPct val="150000"/>
              </a:lnSpc>
            </a:pPr>
            <a:r>
              <a:rPr lang="it-IT" sz="2400" b="1" i="1" dirty="0" smtClean="0">
                <a:solidFill>
                  <a:schemeClr val="bg1"/>
                </a:solidFill>
              </a:rPr>
              <a:t>metodi decostruttivi</a:t>
            </a:r>
            <a:r>
              <a:rPr lang="it-IT" sz="2400" dirty="0" smtClean="0">
                <a:solidFill>
                  <a:schemeClr val="bg1"/>
                </a:solidFill>
              </a:rPr>
              <a:t> ...</a:t>
            </a:r>
          </a:p>
          <a:p>
            <a:pPr algn="just">
              <a:lnSpc>
                <a:spcPct val="150000"/>
              </a:lnSpc>
            </a:pPr>
            <a:r>
              <a:rPr lang="it-IT" sz="2400" dirty="0" smtClean="0">
                <a:solidFill>
                  <a:schemeClr val="bg1"/>
                </a:solidFill>
              </a:rPr>
              <a:t>ovvero mettersi </a:t>
            </a:r>
            <a:r>
              <a:rPr lang="it-IT" sz="2400" dirty="0">
                <a:solidFill>
                  <a:schemeClr val="bg1"/>
                </a:solidFill>
              </a:rPr>
              <a:t>nei panni </a:t>
            </a:r>
            <a:r>
              <a:rPr lang="it-IT" sz="2400" dirty="0" smtClean="0">
                <a:solidFill>
                  <a:schemeClr val="bg1"/>
                </a:solidFill>
              </a:rPr>
              <a:t>dell’altro, cambiare </a:t>
            </a:r>
            <a:r>
              <a:rPr lang="it-IT" sz="2400" dirty="0">
                <a:solidFill>
                  <a:schemeClr val="bg1"/>
                </a:solidFill>
              </a:rPr>
              <a:t>punto di </a:t>
            </a:r>
            <a:r>
              <a:rPr lang="it-IT" sz="2400" dirty="0" smtClean="0">
                <a:solidFill>
                  <a:schemeClr val="bg1"/>
                </a:solidFill>
              </a:rPr>
              <a:t>vista, acquisire </a:t>
            </a:r>
            <a:r>
              <a:rPr lang="it-IT" sz="2400" dirty="0">
                <a:solidFill>
                  <a:schemeClr val="bg1"/>
                </a:solidFill>
              </a:rPr>
              <a:t>nuove </a:t>
            </a:r>
            <a:r>
              <a:rPr lang="it-IT" sz="2400" dirty="0" smtClean="0">
                <a:solidFill>
                  <a:schemeClr val="bg1"/>
                </a:solidFill>
              </a:rPr>
              <a:t>informazioni, acquisire </a:t>
            </a:r>
            <a:r>
              <a:rPr lang="it-IT" sz="2400" dirty="0">
                <a:solidFill>
                  <a:schemeClr val="bg1"/>
                </a:solidFill>
              </a:rPr>
              <a:t>un nuovo stile di	</a:t>
            </a:r>
            <a:r>
              <a:rPr lang="it-IT" sz="2400" dirty="0" smtClean="0">
                <a:solidFill>
                  <a:schemeClr val="bg1"/>
                </a:solidFill>
              </a:rPr>
              <a:t>negoziazione, allenare </a:t>
            </a:r>
            <a:r>
              <a:rPr lang="it-IT" sz="2400" dirty="0">
                <a:solidFill>
                  <a:schemeClr val="bg1"/>
                </a:solidFill>
              </a:rPr>
              <a:t>le capacità di </a:t>
            </a:r>
            <a:r>
              <a:rPr lang="it-IT" sz="2400" dirty="0" smtClean="0">
                <a:solidFill>
                  <a:schemeClr val="bg1"/>
                </a:solidFill>
              </a:rPr>
              <a:t>osservazione e </a:t>
            </a:r>
            <a:r>
              <a:rPr lang="it-IT" sz="2400" dirty="0">
                <a:solidFill>
                  <a:schemeClr val="bg1"/>
                </a:solidFill>
              </a:rPr>
              <a:t>di </a:t>
            </a:r>
            <a:r>
              <a:rPr lang="it-IT" sz="2400" dirty="0" smtClean="0">
                <a:solidFill>
                  <a:schemeClr val="bg1"/>
                </a:solidFill>
              </a:rPr>
              <a:t>ascolto. </a:t>
            </a:r>
          </a:p>
          <a:p>
            <a:pPr algn="just"/>
            <a:endParaRPr lang="it-IT" dirty="0">
              <a:solidFill>
                <a:schemeClr val="bg1"/>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402574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asellaDiTesto 1"/>
          <p:cNvSpPr txBox="1"/>
          <p:nvPr/>
        </p:nvSpPr>
        <p:spPr>
          <a:xfrm>
            <a:off x="226087" y="42203"/>
            <a:ext cx="11590773" cy="6647974"/>
          </a:xfrm>
          <a:prstGeom prst="rect">
            <a:avLst/>
          </a:prstGeom>
          <a:noFill/>
        </p:spPr>
        <p:txBody>
          <a:bodyPr wrap="square" rtlCol="0">
            <a:spAutoFit/>
          </a:bodyPr>
          <a:lstStyle/>
          <a:p>
            <a:pPr algn="ctr">
              <a:lnSpc>
                <a:spcPct val="150000"/>
              </a:lnSpc>
            </a:pPr>
            <a:r>
              <a:rPr lang="it-IT" sz="2400" b="1" i="1" dirty="0">
                <a:solidFill>
                  <a:schemeClr val="bg1"/>
                </a:solidFill>
              </a:rPr>
              <a:t>metodi </a:t>
            </a:r>
            <a:r>
              <a:rPr lang="it-IT" sz="2400" b="1" i="1" dirty="0" smtClean="0">
                <a:solidFill>
                  <a:schemeClr val="bg1"/>
                </a:solidFill>
              </a:rPr>
              <a:t>ludico-esperienziali</a:t>
            </a:r>
            <a:r>
              <a:rPr lang="it-IT" sz="2400" dirty="0">
                <a:solidFill>
                  <a:schemeClr val="bg1"/>
                </a:solidFill>
              </a:rPr>
              <a:t> </a:t>
            </a:r>
            <a:r>
              <a:rPr lang="it-IT" sz="2400" dirty="0" smtClean="0">
                <a:solidFill>
                  <a:schemeClr val="bg1"/>
                </a:solidFill>
              </a:rPr>
              <a:t>...</a:t>
            </a:r>
          </a:p>
          <a:p>
            <a:pPr algn="just">
              <a:lnSpc>
                <a:spcPct val="150000"/>
              </a:lnSpc>
            </a:pPr>
            <a:r>
              <a:rPr lang="it-IT" sz="2400" dirty="0" smtClean="0">
                <a:solidFill>
                  <a:schemeClr val="bg1"/>
                </a:solidFill>
              </a:rPr>
              <a:t>il </a:t>
            </a:r>
            <a:r>
              <a:rPr lang="it-IT" sz="2400" dirty="0">
                <a:solidFill>
                  <a:schemeClr val="bg1"/>
                </a:solidFill>
              </a:rPr>
              <a:t>gioco è transculturale, è uno spontaneo e immediato terreno comune tra bambini delle culture più </a:t>
            </a:r>
            <a:r>
              <a:rPr lang="it-IT" sz="2400" dirty="0" smtClean="0">
                <a:solidFill>
                  <a:schemeClr val="bg1"/>
                </a:solidFill>
              </a:rPr>
              <a:t>differenti;</a:t>
            </a:r>
          </a:p>
          <a:p>
            <a:pPr algn="just">
              <a:lnSpc>
                <a:spcPct val="150000"/>
              </a:lnSpc>
            </a:pPr>
            <a:r>
              <a:rPr lang="it-IT" sz="2000" i="1" dirty="0" smtClean="0">
                <a:solidFill>
                  <a:schemeClr val="bg1"/>
                </a:solidFill>
              </a:rPr>
              <a:t>(</a:t>
            </a:r>
            <a:r>
              <a:rPr lang="it-IT" sz="2000" i="1" dirty="0">
                <a:solidFill>
                  <a:schemeClr val="bg1"/>
                </a:solidFill>
              </a:rPr>
              <a:t>giochi di </a:t>
            </a:r>
            <a:r>
              <a:rPr lang="it-IT" sz="2000" i="1" dirty="0" smtClean="0">
                <a:solidFill>
                  <a:schemeClr val="bg1"/>
                </a:solidFill>
              </a:rPr>
              <a:t>ruolo, giochi cooperativi, </a:t>
            </a:r>
            <a:r>
              <a:rPr lang="it-IT" sz="2000" i="1" dirty="0">
                <a:solidFill>
                  <a:schemeClr val="bg1"/>
                </a:solidFill>
              </a:rPr>
              <a:t>giochi di </a:t>
            </a:r>
            <a:r>
              <a:rPr lang="it-IT" sz="2000" i="1" dirty="0" smtClean="0">
                <a:solidFill>
                  <a:schemeClr val="bg1"/>
                </a:solidFill>
              </a:rPr>
              <a:t>simulazione, problem solving, dinamiche </a:t>
            </a:r>
            <a:r>
              <a:rPr lang="it-IT" sz="2000" i="1" dirty="0">
                <a:solidFill>
                  <a:schemeClr val="bg1"/>
                </a:solidFill>
              </a:rPr>
              <a:t>di gruppo con interazioni controllate … e altro ancora</a:t>
            </a:r>
            <a:r>
              <a:rPr lang="it-IT" sz="2000" i="1" dirty="0" smtClean="0">
                <a:solidFill>
                  <a:schemeClr val="bg1"/>
                </a:solidFill>
              </a:rPr>
              <a:t>).</a:t>
            </a:r>
            <a:endParaRPr lang="it-IT" sz="2000" b="1" i="1" dirty="0" smtClean="0">
              <a:solidFill>
                <a:prstClr val="black"/>
              </a:solidFill>
            </a:endParaRPr>
          </a:p>
          <a:p>
            <a:pPr lvl="0" algn="ctr">
              <a:lnSpc>
                <a:spcPct val="150000"/>
              </a:lnSpc>
            </a:pPr>
            <a:r>
              <a:rPr lang="it-IT" sz="2400" b="1" i="1" dirty="0" smtClean="0">
                <a:solidFill>
                  <a:prstClr val="black"/>
                </a:solidFill>
              </a:rPr>
              <a:t>metodi narrativi ... </a:t>
            </a:r>
          </a:p>
          <a:p>
            <a:pPr lvl="0" algn="just">
              <a:lnSpc>
                <a:spcPct val="150000"/>
              </a:lnSpc>
            </a:pPr>
            <a:r>
              <a:rPr lang="it-IT" sz="2400" dirty="0" smtClean="0">
                <a:solidFill>
                  <a:prstClr val="black"/>
                </a:solidFill>
              </a:rPr>
              <a:t>attività </a:t>
            </a:r>
            <a:r>
              <a:rPr lang="it-IT" sz="2400" dirty="0">
                <a:solidFill>
                  <a:prstClr val="black"/>
                </a:solidFill>
              </a:rPr>
              <a:t>che favoriscono la maturazione di competenze attraverso l’azione narrativa, il </a:t>
            </a:r>
            <a:r>
              <a:rPr lang="it-IT" sz="2400" dirty="0" smtClean="0">
                <a:solidFill>
                  <a:prstClr val="black"/>
                </a:solidFill>
              </a:rPr>
              <a:t>raccontarsi, storie </a:t>
            </a:r>
            <a:r>
              <a:rPr lang="it-IT" sz="2400" dirty="0">
                <a:solidFill>
                  <a:prstClr val="black"/>
                </a:solidFill>
              </a:rPr>
              <a:t>da creare e ricreare, da esplorare e riscoprire che promuovono l’interpretazione delle esperienze proprie e </a:t>
            </a:r>
            <a:r>
              <a:rPr lang="it-IT" sz="2400" dirty="0" smtClean="0">
                <a:solidFill>
                  <a:prstClr val="black"/>
                </a:solidFill>
              </a:rPr>
              <a:t>altrui; </a:t>
            </a:r>
          </a:p>
          <a:p>
            <a:pPr lvl="0" algn="just">
              <a:lnSpc>
                <a:spcPct val="150000"/>
              </a:lnSpc>
            </a:pPr>
            <a:r>
              <a:rPr lang="it-IT" sz="2000" i="1" dirty="0" smtClean="0">
                <a:solidFill>
                  <a:prstClr val="black"/>
                </a:solidFill>
              </a:rPr>
              <a:t>(storytelling, letteratura </a:t>
            </a:r>
            <a:r>
              <a:rPr lang="it-IT" sz="2000" i="1" dirty="0">
                <a:solidFill>
                  <a:prstClr val="black"/>
                </a:solidFill>
              </a:rPr>
              <a:t>della </a:t>
            </a:r>
            <a:r>
              <a:rPr lang="it-IT" sz="2000" i="1" dirty="0" smtClean="0">
                <a:solidFill>
                  <a:prstClr val="black"/>
                </a:solidFill>
              </a:rPr>
              <a:t>migrazione, metodi autobiografici, produzione audiovisiva, laboratori </a:t>
            </a:r>
            <a:r>
              <a:rPr lang="it-IT" sz="2000" i="1" dirty="0">
                <a:solidFill>
                  <a:prstClr val="black"/>
                </a:solidFill>
              </a:rPr>
              <a:t>di </a:t>
            </a:r>
            <a:r>
              <a:rPr lang="it-IT" sz="2000" i="1" dirty="0" smtClean="0">
                <a:solidFill>
                  <a:prstClr val="black"/>
                </a:solidFill>
              </a:rPr>
              <a:t>scrittura, narrazioni collettive, riscrivere </a:t>
            </a:r>
            <a:r>
              <a:rPr lang="it-IT" sz="2000" i="1" dirty="0">
                <a:solidFill>
                  <a:prstClr val="black"/>
                </a:solidFill>
              </a:rPr>
              <a:t>le </a:t>
            </a:r>
            <a:r>
              <a:rPr lang="it-IT" sz="2000" i="1" dirty="0" smtClean="0">
                <a:solidFill>
                  <a:prstClr val="black"/>
                </a:solidFill>
              </a:rPr>
              <a:t>favole,  </a:t>
            </a:r>
            <a:r>
              <a:rPr lang="it-IT" sz="2000" i="1" dirty="0">
                <a:solidFill>
                  <a:prstClr val="black"/>
                </a:solidFill>
              </a:rPr>
              <a:t>diario o scrapbook </a:t>
            </a:r>
            <a:r>
              <a:rPr lang="it-IT" sz="2000" i="1" dirty="0" smtClean="0">
                <a:solidFill>
                  <a:prstClr val="black"/>
                </a:solidFill>
              </a:rPr>
              <a:t>fotografico, counter‐narrative).</a:t>
            </a:r>
          </a:p>
          <a:p>
            <a:pPr lvl="0" algn="just"/>
            <a:endParaRPr lang="it-IT" sz="2400" dirty="0">
              <a:solidFill>
                <a:prstClr val="black"/>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47189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asellaDiTesto 1"/>
          <p:cNvSpPr txBox="1"/>
          <p:nvPr/>
        </p:nvSpPr>
        <p:spPr>
          <a:xfrm>
            <a:off x="506437" y="289392"/>
            <a:ext cx="11028066" cy="6001643"/>
          </a:xfrm>
          <a:prstGeom prst="rect">
            <a:avLst/>
          </a:prstGeom>
          <a:noFill/>
        </p:spPr>
        <p:txBody>
          <a:bodyPr wrap="square" rtlCol="0">
            <a:spAutoFit/>
          </a:bodyPr>
          <a:lstStyle/>
          <a:p>
            <a:pPr lvl="0" algn="ctr">
              <a:lnSpc>
                <a:spcPct val="150000"/>
              </a:lnSpc>
            </a:pPr>
            <a:r>
              <a:rPr lang="it-IT" sz="2400" b="1" i="1" dirty="0">
                <a:solidFill>
                  <a:prstClr val="black"/>
                </a:solidFill>
              </a:rPr>
              <a:t>metodi	</a:t>
            </a:r>
            <a:r>
              <a:rPr lang="it-IT" sz="2400" b="1" i="1" dirty="0" smtClean="0">
                <a:solidFill>
                  <a:prstClr val="black"/>
                </a:solidFill>
              </a:rPr>
              <a:t>espressivi</a:t>
            </a:r>
            <a:r>
              <a:rPr lang="it-IT" sz="2400" b="1" i="1" dirty="0">
                <a:solidFill>
                  <a:prstClr val="black"/>
                </a:solidFill>
              </a:rPr>
              <a:t> </a:t>
            </a:r>
            <a:r>
              <a:rPr lang="it-IT" sz="2400" b="1" i="1" dirty="0" smtClean="0">
                <a:solidFill>
                  <a:prstClr val="black"/>
                </a:solidFill>
              </a:rPr>
              <a:t>...</a:t>
            </a:r>
          </a:p>
          <a:p>
            <a:pPr lvl="0" algn="just">
              <a:lnSpc>
                <a:spcPct val="150000"/>
              </a:lnSpc>
            </a:pPr>
            <a:r>
              <a:rPr lang="it-IT" sz="2400" dirty="0" smtClean="0">
                <a:solidFill>
                  <a:prstClr val="black"/>
                </a:solidFill>
              </a:rPr>
              <a:t>coinvolgono </a:t>
            </a:r>
            <a:r>
              <a:rPr lang="it-IT" sz="2400" dirty="0">
                <a:solidFill>
                  <a:prstClr val="black"/>
                </a:solidFill>
              </a:rPr>
              <a:t>nell’apprendimento	le dimensioni profonde dell’essere umano, attraverso l’esperienza dei sensi, la sollecitazione della corporeità e del movimento, l’uso dell’intuito, la rielaborazione delle memorie e dei valori e la loro traduzione in linguaggi alternativi </a:t>
            </a:r>
            <a:endParaRPr lang="it-IT" sz="2400" dirty="0" smtClean="0">
              <a:solidFill>
                <a:prstClr val="black"/>
              </a:solidFill>
            </a:endParaRPr>
          </a:p>
          <a:p>
            <a:pPr lvl="0" algn="just">
              <a:lnSpc>
                <a:spcPct val="150000"/>
              </a:lnSpc>
            </a:pPr>
            <a:r>
              <a:rPr lang="it-IT" sz="2000" i="1" dirty="0" smtClean="0">
                <a:solidFill>
                  <a:prstClr val="black"/>
                </a:solidFill>
              </a:rPr>
              <a:t>(</a:t>
            </a:r>
            <a:r>
              <a:rPr lang="it-IT" sz="2000" i="1" dirty="0">
                <a:solidFill>
                  <a:prstClr val="black"/>
                </a:solidFill>
              </a:rPr>
              <a:t>metodi </a:t>
            </a:r>
            <a:r>
              <a:rPr lang="it-IT" sz="2000" i="1" dirty="0" smtClean="0">
                <a:solidFill>
                  <a:prstClr val="black"/>
                </a:solidFill>
              </a:rPr>
              <a:t>a mediazione corporea, disegno </a:t>
            </a:r>
            <a:r>
              <a:rPr lang="it-IT" sz="2000" i="1" dirty="0">
                <a:solidFill>
                  <a:prstClr val="black"/>
                </a:solidFill>
              </a:rPr>
              <a:t>e </a:t>
            </a:r>
            <a:r>
              <a:rPr lang="it-IT" sz="2000" i="1" dirty="0" smtClean="0">
                <a:solidFill>
                  <a:prstClr val="black"/>
                </a:solidFill>
              </a:rPr>
              <a:t>pittura, laboratori </a:t>
            </a:r>
            <a:r>
              <a:rPr lang="it-IT" sz="2000" i="1" dirty="0">
                <a:solidFill>
                  <a:prstClr val="black"/>
                </a:solidFill>
              </a:rPr>
              <a:t>sulle </a:t>
            </a:r>
            <a:r>
              <a:rPr lang="it-IT" sz="2000" i="1" dirty="0" smtClean="0">
                <a:solidFill>
                  <a:prstClr val="black"/>
                </a:solidFill>
              </a:rPr>
              <a:t>emozioni, </a:t>
            </a:r>
            <a:r>
              <a:rPr lang="it-IT" sz="2000" i="1" dirty="0">
                <a:solidFill>
                  <a:prstClr val="black"/>
                </a:solidFill>
              </a:rPr>
              <a:t>arte  </a:t>
            </a:r>
            <a:r>
              <a:rPr lang="it-IT" sz="2000" i="1" dirty="0" smtClean="0">
                <a:solidFill>
                  <a:prstClr val="black"/>
                </a:solidFill>
              </a:rPr>
              <a:t>cooperativa, musica</a:t>
            </a:r>
            <a:r>
              <a:rPr lang="it-IT" sz="2000" i="1" dirty="0">
                <a:solidFill>
                  <a:prstClr val="black"/>
                </a:solidFill>
              </a:rPr>
              <a:t>	e </a:t>
            </a:r>
            <a:r>
              <a:rPr lang="it-IT" sz="2000" i="1" dirty="0" smtClean="0">
                <a:solidFill>
                  <a:prstClr val="black"/>
                </a:solidFill>
              </a:rPr>
              <a:t>danza, interpretazione </a:t>
            </a:r>
            <a:r>
              <a:rPr lang="it-IT" sz="2000" i="1" dirty="0">
                <a:solidFill>
                  <a:prstClr val="black"/>
                </a:solidFill>
              </a:rPr>
              <a:t>di </a:t>
            </a:r>
            <a:r>
              <a:rPr lang="it-IT" sz="2000" i="1" dirty="0" smtClean="0">
                <a:solidFill>
                  <a:prstClr val="black"/>
                </a:solidFill>
              </a:rPr>
              <a:t>immagini,  </a:t>
            </a:r>
            <a:r>
              <a:rPr lang="it-IT" sz="2000" i="1" dirty="0">
                <a:solidFill>
                  <a:prstClr val="black"/>
                </a:solidFill>
              </a:rPr>
              <a:t>laboratori </a:t>
            </a:r>
            <a:r>
              <a:rPr lang="it-IT" sz="2000" i="1" dirty="0" smtClean="0">
                <a:solidFill>
                  <a:prstClr val="black"/>
                </a:solidFill>
              </a:rPr>
              <a:t>fotografici).</a:t>
            </a:r>
            <a:endParaRPr lang="it-IT" sz="2000" i="1" dirty="0">
              <a:solidFill>
                <a:prstClr val="black"/>
              </a:solidFill>
            </a:endParaRPr>
          </a:p>
          <a:p>
            <a:pPr marL="457200" lvl="0" indent="-457200" algn="just">
              <a:lnSpc>
                <a:spcPct val="150000"/>
              </a:lnSpc>
              <a:buClr>
                <a:srgbClr val="FFC000"/>
              </a:buClr>
              <a:buFont typeface="+mj-lt"/>
              <a:buAutoNum type="arabicParenR" startAt="5"/>
            </a:pPr>
            <a:r>
              <a:rPr lang="it-IT" sz="2400" b="1" u="sng" dirty="0">
                <a:solidFill>
                  <a:srgbClr val="FFC000"/>
                </a:solidFill>
                <a:hlinkClick r:id="rId2" action="ppaction://hlinkfile"/>
              </a:rPr>
              <a:t>Il protocollo di accoglienza:</a:t>
            </a:r>
            <a:r>
              <a:rPr lang="it-IT" sz="2400" b="1" dirty="0">
                <a:solidFill>
                  <a:srgbClr val="FFC000"/>
                </a:solidFill>
                <a:hlinkClick r:id="rId2" action="ppaction://hlinkfile"/>
              </a:rPr>
              <a:t> </a:t>
            </a:r>
            <a:r>
              <a:rPr lang="it-IT" sz="2400" dirty="0">
                <a:solidFill>
                  <a:prstClr val="black"/>
                </a:solidFill>
              </a:rPr>
              <a:t>quel documento che descrive nel dettaglio le azioni finalizzate a rendere la scuola </a:t>
            </a:r>
            <a:r>
              <a:rPr lang="it-IT" sz="2400" dirty="0" smtClean="0">
                <a:solidFill>
                  <a:prstClr val="black"/>
                </a:solidFill>
              </a:rPr>
              <a:t>inclusiva.</a:t>
            </a:r>
          </a:p>
          <a:p>
            <a:pPr marL="457200" lvl="0" indent="-457200" algn="just">
              <a:lnSpc>
                <a:spcPct val="150000"/>
              </a:lnSpc>
              <a:buClr>
                <a:srgbClr val="0070C0"/>
              </a:buClr>
              <a:buFont typeface="+mj-lt"/>
              <a:buAutoNum type="arabicParenR" startAt="5"/>
            </a:pPr>
            <a:r>
              <a:rPr lang="it-IT" sz="2400" b="1" u="sng" dirty="0">
                <a:solidFill>
                  <a:srgbClr val="0070C0"/>
                </a:solidFill>
                <a:hlinkClick r:id="rId3" action="ppaction://hlinkfile"/>
              </a:rPr>
              <a:t>Il</a:t>
            </a:r>
            <a:r>
              <a:rPr lang="it-IT" sz="2400" b="1" u="sng" dirty="0" smtClean="0">
                <a:solidFill>
                  <a:srgbClr val="0070C0"/>
                </a:solidFill>
                <a:hlinkClick r:id="rId3" action="ppaction://hlinkfile"/>
              </a:rPr>
              <a:t> P.E.P. (Piano Educativo Personalizzato):</a:t>
            </a:r>
            <a:r>
              <a:rPr lang="it-IT" sz="2400" dirty="0">
                <a:solidFill>
                  <a:schemeClr val="bg1"/>
                </a:solidFill>
                <a:hlinkClick r:id="rId3" action="ppaction://hlinkfile"/>
              </a:rPr>
              <a:t> </a:t>
            </a:r>
            <a:r>
              <a:rPr lang="it-IT" sz="2400" dirty="0">
                <a:solidFill>
                  <a:schemeClr val="bg1"/>
                </a:solidFill>
              </a:rPr>
              <a:t>per alunni stranieri di recente immigrazione (neo-immigrati</a:t>
            </a:r>
            <a:r>
              <a:rPr lang="it-IT" sz="2400" dirty="0" smtClean="0">
                <a:solidFill>
                  <a:schemeClr val="bg1"/>
                </a:solidFill>
              </a:rPr>
              <a:t>)</a:t>
            </a:r>
            <a:endParaRPr lang="it-IT" sz="2400" dirty="0">
              <a:solidFill>
                <a:schemeClr val="bg1"/>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794849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4211" y="685799"/>
            <a:ext cx="9321937" cy="2971801"/>
          </a:xfrm>
        </p:spPr>
        <p:txBody>
          <a:bodyPr/>
          <a:lstStyle/>
          <a:p>
            <a:r>
              <a:rPr lang="it-IT" dirty="0"/>
              <a:t>Esiti della Ricerca-Azione nella nostra </a:t>
            </a:r>
            <a:r>
              <a:rPr lang="it-IT" dirty="0" smtClean="0"/>
              <a:t/>
            </a:r>
            <a:br>
              <a:rPr lang="it-IT" dirty="0" smtClean="0"/>
            </a:br>
            <a:r>
              <a:rPr lang="it-IT" dirty="0" smtClean="0"/>
              <a:t>Scuola </a:t>
            </a:r>
            <a:r>
              <a:rPr lang="it-IT" dirty="0"/>
              <a:t>Primaria</a:t>
            </a:r>
          </a:p>
        </p:txBody>
      </p:sp>
      <p:sp>
        <p:nvSpPr>
          <p:cNvPr id="3" name="Sottotitolo 2"/>
          <p:cNvSpPr>
            <a:spLocks noGrp="1"/>
          </p:cNvSpPr>
          <p:nvPr>
            <p:ph type="subTitle" idx="1"/>
          </p:nvPr>
        </p:nvSpPr>
        <p:spPr/>
        <p:txBody>
          <a:bodyPr/>
          <a:lstStyle/>
          <a:p>
            <a:pPr marL="457200" indent="-457200">
              <a:buAutoNum type="arabicPeriod"/>
            </a:pPr>
            <a:r>
              <a:rPr lang="it-IT" dirty="0" smtClean="0"/>
              <a:t>Classe Sperimentale</a:t>
            </a:r>
          </a:p>
          <a:p>
            <a:pPr marL="457200" indent="-457200">
              <a:buAutoNum type="arabicPeriod"/>
            </a:pPr>
            <a:r>
              <a:rPr lang="it-IT" dirty="0" smtClean="0"/>
              <a:t>Classe di controllo</a:t>
            </a:r>
          </a:p>
          <a:p>
            <a:pPr marL="457200" indent="-457200">
              <a:buAutoNum type="arabicPeriod"/>
            </a:pPr>
            <a:r>
              <a:rPr lang="it-IT" dirty="0" smtClean="0"/>
              <a:t>Questionario Docenti</a:t>
            </a:r>
            <a:endParaRPr lang="it-IT"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394390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asellaDiTesto 1"/>
          <p:cNvSpPr txBox="1"/>
          <p:nvPr/>
        </p:nvSpPr>
        <p:spPr>
          <a:xfrm>
            <a:off x="509451" y="0"/>
            <a:ext cx="11194869" cy="6740307"/>
          </a:xfrm>
          <a:prstGeom prst="rect">
            <a:avLst/>
          </a:prstGeom>
          <a:noFill/>
        </p:spPr>
        <p:txBody>
          <a:bodyPr wrap="square" rtlCol="0">
            <a:spAutoFit/>
          </a:bodyPr>
          <a:lstStyle/>
          <a:p>
            <a:pPr algn="ctr">
              <a:lnSpc>
                <a:spcPct val="150000"/>
              </a:lnSpc>
            </a:pPr>
            <a:r>
              <a:rPr lang="it-IT" sz="2400" b="1" dirty="0" smtClean="0">
                <a:solidFill>
                  <a:schemeClr val="bg1"/>
                </a:solidFill>
              </a:rPr>
              <a:t>Somministrazione dei questionari</a:t>
            </a:r>
          </a:p>
          <a:p>
            <a:pPr algn="just">
              <a:lnSpc>
                <a:spcPct val="150000"/>
              </a:lnSpc>
            </a:pPr>
            <a:r>
              <a:rPr lang="it-IT" sz="2400" dirty="0" smtClean="0">
                <a:solidFill>
                  <a:schemeClr val="bg1"/>
                </a:solidFill>
              </a:rPr>
              <a:t>Il </a:t>
            </a:r>
            <a:r>
              <a:rPr lang="it-IT" sz="2400" dirty="0">
                <a:solidFill>
                  <a:schemeClr val="bg1"/>
                </a:solidFill>
              </a:rPr>
              <a:t>percorso di Ricerca-Azione che verrà illustrato riguarda l’elaborazione in Team di questionari costruiti ad hoc, </a:t>
            </a:r>
            <a:r>
              <a:rPr lang="it-IT" sz="2400" dirty="0" smtClean="0">
                <a:solidFill>
                  <a:schemeClr val="bg1"/>
                </a:solidFill>
              </a:rPr>
              <a:t>somministrati...</a:t>
            </a:r>
          </a:p>
          <a:p>
            <a:pPr marL="342900" indent="-342900" algn="just">
              <a:lnSpc>
                <a:spcPct val="150000"/>
              </a:lnSpc>
              <a:buFont typeface="Arial" panose="020B0604020202020204" pitchFamily="34" charset="0"/>
              <a:buChar char="•"/>
            </a:pPr>
            <a:r>
              <a:rPr lang="it-IT" sz="2400" u="sng" dirty="0" smtClean="0">
                <a:solidFill>
                  <a:schemeClr val="bg1"/>
                </a:solidFill>
              </a:rPr>
              <a:t>nella </a:t>
            </a:r>
            <a:r>
              <a:rPr lang="it-IT" sz="2400" u="sng" dirty="0">
                <a:solidFill>
                  <a:schemeClr val="bg1"/>
                </a:solidFill>
              </a:rPr>
              <a:t>classe sperimentale </a:t>
            </a:r>
            <a:r>
              <a:rPr lang="it-IT" sz="2400" dirty="0">
                <a:solidFill>
                  <a:schemeClr val="bg1"/>
                </a:solidFill>
              </a:rPr>
              <a:t>(presenza di alunni immigrati), </a:t>
            </a:r>
            <a:endParaRPr lang="it-IT" sz="2400" dirty="0" smtClean="0">
              <a:solidFill>
                <a:schemeClr val="bg1"/>
              </a:solidFill>
            </a:endParaRPr>
          </a:p>
          <a:p>
            <a:pPr marL="342900" indent="-342900" algn="just">
              <a:lnSpc>
                <a:spcPct val="150000"/>
              </a:lnSpc>
              <a:buFont typeface="Arial" panose="020B0604020202020204" pitchFamily="34" charset="0"/>
              <a:buChar char="•"/>
            </a:pPr>
            <a:r>
              <a:rPr lang="it-IT" sz="2400" u="sng" dirty="0" smtClean="0">
                <a:solidFill>
                  <a:schemeClr val="bg1"/>
                </a:solidFill>
              </a:rPr>
              <a:t>nella </a:t>
            </a:r>
            <a:r>
              <a:rPr lang="it-IT" sz="2400" u="sng" dirty="0">
                <a:solidFill>
                  <a:schemeClr val="bg1"/>
                </a:solidFill>
              </a:rPr>
              <a:t>classe di controllo </a:t>
            </a:r>
            <a:r>
              <a:rPr lang="it-IT" sz="2400" dirty="0">
                <a:solidFill>
                  <a:schemeClr val="bg1"/>
                </a:solidFill>
              </a:rPr>
              <a:t>(assenza di alunni immigrati</a:t>
            </a:r>
            <a:r>
              <a:rPr lang="it-IT" sz="2400" dirty="0" smtClean="0">
                <a:solidFill>
                  <a:schemeClr val="bg1"/>
                </a:solidFill>
              </a:rPr>
              <a:t>), </a:t>
            </a:r>
          </a:p>
          <a:p>
            <a:pPr marL="342900" indent="-342900" algn="just">
              <a:lnSpc>
                <a:spcPct val="150000"/>
              </a:lnSpc>
              <a:buFont typeface="Arial" panose="020B0604020202020204" pitchFamily="34" charset="0"/>
              <a:buChar char="•"/>
            </a:pPr>
            <a:r>
              <a:rPr lang="it-IT" sz="2400" u="sng" dirty="0" smtClean="0">
                <a:solidFill>
                  <a:schemeClr val="bg1"/>
                </a:solidFill>
              </a:rPr>
              <a:t>ai </a:t>
            </a:r>
            <a:r>
              <a:rPr lang="it-IT" sz="2400" u="sng" dirty="0">
                <a:solidFill>
                  <a:schemeClr val="bg1"/>
                </a:solidFill>
              </a:rPr>
              <a:t>docenti </a:t>
            </a:r>
            <a:r>
              <a:rPr lang="it-IT" sz="2400" dirty="0">
                <a:solidFill>
                  <a:schemeClr val="bg1"/>
                </a:solidFill>
              </a:rPr>
              <a:t>individuati e coinvolti nel suddetto percorso, </a:t>
            </a:r>
            <a:endParaRPr lang="it-IT" sz="2400" dirty="0" smtClean="0">
              <a:solidFill>
                <a:schemeClr val="bg1"/>
              </a:solidFill>
            </a:endParaRPr>
          </a:p>
          <a:p>
            <a:pPr algn="ctr">
              <a:lnSpc>
                <a:spcPct val="150000"/>
              </a:lnSpc>
            </a:pPr>
            <a:r>
              <a:rPr lang="it-IT" sz="2400" dirty="0" smtClean="0">
                <a:solidFill>
                  <a:schemeClr val="bg1"/>
                </a:solidFill>
              </a:rPr>
              <a:t>per </a:t>
            </a:r>
            <a:r>
              <a:rPr lang="it-IT" sz="2400" dirty="0">
                <a:solidFill>
                  <a:schemeClr val="bg1"/>
                </a:solidFill>
              </a:rPr>
              <a:t>verificare le </a:t>
            </a:r>
            <a:r>
              <a:rPr lang="it-IT" sz="2400" i="1" u="sng" dirty="0">
                <a:solidFill>
                  <a:srgbClr val="FFFF00"/>
                </a:solidFill>
              </a:rPr>
              <a:t>seguenti ipotesi:</a:t>
            </a:r>
          </a:p>
          <a:p>
            <a:pPr marL="457200" indent="-457200" algn="just">
              <a:lnSpc>
                <a:spcPct val="150000"/>
              </a:lnSpc>
              <a:buClr>
                <a:srgbClr val="FFFF00"/>
              </a:buClr>
              <a:buFont typeface="+mj-lt"/>
              <a:buAutoNum type="arabicPeriod"/>
            </a:pPr>
            <a:r>
              <a:rPr lang="it-IT" sz="2400" dirty="0" smtClean="0">
                <a:solidFill>
                  <a:schemeClr val="bg1"/>
                </a:solidFill>
              </a:rPr>
              <a:t>La </a:t>
            </a:r>
            <a:r>
              <a:rPr lang="it-IT" sz="2400" dirty="0">
                <a:solidFill>
                  <a:schemeClr val="bg1"/>
                </a:solidFill>
              </a:rPr>
              <a:t>presenza di alunni immigrati in classe rappresenta un’esperienza che, di per sé, facilita l’acquisizione di un atteggiamento accogliente da parte degli alunni;</a:t>
            </a:r>
          </a:p>
          <a:p>
            <a:pPr marL="457200" indent="-457200" algn="just">
              <a:lnSpc>
                <a:spcPct val="150000"/>
              </a:lnSpc>
              <a:buClr>
                <a:srgbClr val="FFFF00"/>
              </a:buClr>
              <a:buFont typeface="+mj-lt"/>
              <a:buAutoNum type="arabicPeriod"/>
            </a:pPr>
            <a:r>
              <a:rPr lang="it-IT" sz="2400" dirty="0" smtClean="0">
                <a:solidFill>
                  <a:schemeClr val="bg1"/>
                </a:solidFill>
              </a:rPr>
              <a:t>Quanto </a:t>
            </a:r>
            <a:r>
              <a:rPr lang="it-IT" sz="2400" dirty="0">
                <a:solidFill>
                  <a:schemeClr val="bg1"/>
                </a:solidFill>
              </a:rPr>
              <a:t>incide la competenza interculturale del docente nel rendere più accogliente il contesto-classe.</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529396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a:xfrm>
            <a:off x="684209" y="4278326"/>
            <a:ext cx="5122863" cy="2308324"/>
          </a:xfrm>
        </p:spPr>
        <p:txBody>
          <a:bodyPr>
            <a:noAutofit/>
          </a:bodyPr>
          <a:lstStyle/>
          <a:p>
            <a:pPr algn="just"/>
            <a:r>
              <a:rPr lang="it-IT" sz="1800" cap="none" dirty="0">
                <a:solidFill>
                  <a:schemeClr val="bg1"/>
                </a:solidFill>
              </a:rPr>
              <a:t>I</a:t>
            </a:r>
            <a:r>
              <a:rPr lang="it-IT" sz="1800" cap="none" dirty="0" smtClean="0">
                <a:solidFill>
                  <a:schemeClr val="bg1"/>
                </a:solidFill>
              </a:rPr>
              <a:t>l 55% degli alunni italofoni della classe, quindi più della metà, condivide la definizione della parola “immigrato” come la condizione di arrivare da un altro paese rispetto al 18% che la identifica con il termine straniero, quindi una socializzazione della definizione con significato più profondo rispetto a quella prettamente superficiale e scontata.</a:t>
            </a:r>
            <a:endParaRPr lang="it-IT" sz="1800" cap="none" dirty="0">
              <a:solidFill>
                <a:schemeClr val="bg1"/>
              </a:solidFill>
            </a:endParaRPr>
          </a:p>
        </p:txBody>
      </p:sp>
      <p:sp>
        <p:nvSpPr>
          <p:cNvPr id="3" name="Segnaposto testo 2"/>
          <p:cNvSpPr>
            <a:spLocks noGrp="1"/>
          </p:cNvSpPr>
          <p:nvPr>
            <p:ph type="body" idx="1"/>
          </p:nvPr>
        </p:nvSpPr>
        <p:spPr>
          <a:xfrm>
            <a:off x="1157288" y="168321"/>
            <a:ext cx="4649787" cy="576262"/>
          </a:xfrm>
        </p:spPr>
        <p:txBody>
          <a:bodyPr/>
          <a:lstStyle/>
          <a:p>
            <a:r>
              <a:rPr lang="it-IT" dirty="0" smtClean="0"/>
              <a:t>Classe Sperimentale</a:t>
            </a:r>
            <a:endParaRPr lang="it-IT" dirty="0"/>
          </a:p>
        </p:txBody>
      </p:sp>
      <p:sp>
        <p:nvSpPr>
          <p:cNvPr id="5" name="Segnaposto testo 4"/>
          <p:cNvSpPr>
            <a:spLocks noGrp="1"/>
          </p:cNvSpPr>
          <p:nvPr>
            <p:ph type="body" sz="quarter" idx="3"/>
          </p:nvPr>
        </p:nvSpPr>
        <p:spPr>
          <a:xfrm>
            <a:off x="6314197" y="168321"/>
            <a:ext cx="4665134" cy="576262"/>
          </a:xfrm>
        </p:spPr>
        <p:txBody>
          <a:bodyPr/>
          <a:lstStyle/>
          <a:p>
            <a:r>
              <a:rPr lang="it-IT" dirty="0" smtClean="0"/>
              <a:t>Classe di controllo</a:t>
            </a:r>
            <a:endParaRPr lang="it-IT" dirty="0"/>
          </a:p>
        </p:txBody>
      </p:sp>
      <p:graphicFrame>
        <p:nvGraphicFramePr>
          <p:cNvPr id="9" name="Segnaposto contenuto 8"/>
          <p:cNvGraphicFramePr>
            <a:graphicFrameLocks noGrp="1"/>
          </p:cNvGraphicFramePr>
          <p:nvPr>
            <p:ph sz="half" idx="2"/>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3632169987"/>
              </p:ext>
            </p:extLst>
          </p:nvPr>
        </p:nvGraphicFramePr>
        <p:xfrm>
          <a:off x="777079" y="744583"/>
          <a:ext cx="4937125" cy="329973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Segnaposto contenuto 9"/>
          <p:cNvGraphicFramePr>
            <a:graphicFrameLocks noGrp="1"/>
          </p:cNvGraphicFramePr>
          <p:nvPr>
            <p:ph sz="quarter" idx="4"/>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3999993984"/>
              </p:ext>
            </p:extLst>
          </p:nvPr>
        </p:nvGraphicFramePr>
        <p:xfrm>
          <a:off x="6182170" y="744583"/>
          <a:ext cx="5339270" cy="3299732"/>
        </p:xfrm>
        <a:graphic>
          <a:graphicData uri="http://schemas.openxmlformats.org/drawingml/2006/chart">
            <c:chart xmlns:c="http://schemas.openxmlformats.org/drawingml/2006/chart" xmlns:r="http://schemas.openxmlformats.org/officeDocument/2006/relationships" r:id="rId3"/>
          </a:graphicData>
        </a:graphic>
      </p:graphicFrame>
      <p:sp>
        <p:nvSpPr>
          <p:cNvPr id="11" name="CasellaDiTesto 10"/>
          <p:cNvSpPr txBox="1"/>
          <p:nvPr/>
        </p:nvSpPr>
        <p:spPr>
          <a:xfrm>
            <a:off x="6182170" y="4278326"/>
            <a:ext cx="5339270" cy="2308324"/>
          </a:xfrm>
          <a:prstGeom prst="rect">
            <a:avLst/>
          </a:prstGeom>
          <a:noFill/>
        </p:spPr>
        <p:txBody>
          <a:bodyPr wrap="square" rtlCol="0">
            <a:spAutoFit/>
          </a:bodyPr>
          <a:lstStyle/>
          <a:p>
            <a:pPr algn="just"/>
            <a:r>
              <a:rPr lang="it-IT" dirty="0">
                <a:solidFill>
                  <a:schemeClr val="bg1"/>
                </a:solidFill>
              </a:rPr>
              <a:t>Il 28% degli alunni attribuiscono alla parola “Immigrato” la condizione di </a:t>
            </a:r>
            <a:r>
              <a:rPr lang="it-IT" i="1" dirty="0">
                <a:solidFill>
                  <a:schemeClr val="bg1"/>
                </a:solidFill>
              </a:rPr>
              <a:t>trasferirsi in un altro luogo</a:t>
            </a:r>
            <a:r>
              <a:rPr lang="it-IT" dirty="0">
                <a:solidFill>
                  <a:schemeClr val="bg1"/>
                </a:solidFill>
              </a:rPr>
              <a:t>, seguito dall’11% </a:t>
            </a:r>
            <a:r>
              <a:rPr lang="it-IT" i="1" dirty="0">
                <a:solidFill>
                  <a:schemeClr val="bg1"/>
                </a:solidFill>
              </a:rPr>
              <a:t>persone in cerca di lavoro</a:t>
            </a:r>
            <a:r>
              <a:rPr lang="it-IT" dirty="0">
                <a:solidFill>
                  <a:schemeClr val="bg1"/>
                </a:solidFill>
              </a:rPr>
              <a:t> e </a:t>
            </a:r>
            <a:r>
              <a:rPr lang="it-IT" i="1" dirty="0">
                <a:solidFill>
                  <a:schemeClr val="bg1"/>
                </a:solidFill>
              </a:rPr>
              <a:t>persone che fuggono dalla guerra</a:t>
            </a:r>
            <a:r>
              <a:rPr lang="it-IT" dirty="0">
                <a:solidFill>
                  <a:schemeClr val="bg1"/>
                </a:solidFill>
              </a:rPr>
              <a:t> nonché altre spiegazioni non scontate, evidenziando che la conoscenza del termine si ha a prescindere dalla presenza dell’alunno immigrato in classe. </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690571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4212" y="280851"/>
            <a:ext cx="9321937" cy="3899263"/>
          </a:xfrm>
        </p:spPr>
        <p:txBody>
          <a:bodyPr>
            <a:noAutofit/>
          </a:bodyPr>
          <a:lstStyle/>
          <a:p>
            <a:pPr>
              <a:lnSpc>
                <a:spcPct val="150000"/>
              </a:lnSpc>
            </a:pPr>
            <a:r>
              <a:rPr lang="it-IT" sz="2400" cap="none" dirty="0" smtClean="0">
                <a:solidFill>
                  <a:schemeClr val="bg1"/>
                </a:solidFill>
              </a:rPr>
              <a:t>« Per uscire dalla crisi di valori, di governabilità e di orientamento delle società postmoderne ..., </a:t>
            </a:r>
            <a:br>
              <a:rPr lang="it-IT" sz="2400" cap="none" dirty="0" smtClean="0">
                <a:solidFill>
                  <a:schemeClr val="bg1"/>
                </a:solidFill>
              </a:rPr>
            </a:br>
            <a:r>
              <a:rPr lang="it-IT" sz="2400" cap="none" dirty="0" smtClean="0">
                <a:solidFill>
                  <a:schemeClr val="bg1"/>
                </a:solidFill>
              </a:rPr>
              <a:t>non si può più puntare sul cosiddetto progresso, né sul consumo, né sulla crescita, ma è indispensabile </a:t>
            </a:r>
            <a:br>
              <a:rPr lang="it-IT" sz="2400" cap="none" dirty="0" smtClean="0">
                <a:solidFill>
                  <a:schemeClr val="bg1"/>
                </a:solidFill>
              </a:rPr>
            </a:br>
            <a:r>
              <a:rPr lang="it-IT" sz="2400" i="1" u="sng" cap="none" dirty="0" smtClean="0">
                <a:solidFill>
                  <a:schemeClr val="bg1"/>
                </a:solidFill>
              </a:rPr>
              <a:t>investire sull’educazione e sulle competenze interculturali.</a:t>
            </a:r>
            <a:r>
              <a:rPr lang="it-IT" sz="2400" i="1" cap="none" dirty="0" smtClean="0">
                <a:solidFill>
                  <a:schemeClr val="bg1"/>
                </a:solidFill>
              </a:rPr>
              <a:t> </a:t>
            </a:r>
            <a:r>
              <a:rPr lang="it-IT" sz="2400" i="1" cap="none" dirty="0">
                <a:solidFill>
                  <a:schemeClr val="bg1"/>
                </a:solidFill>
              </a:rPr>
              <a:t/>
            </a:r>
            <a:br>
              <a:rPr lang="it-IT" sz="2400" i="1" cap="none" dirty="0">
                <a:solidFill>
                  <a:schemeClr val="bg1"/>
                </a:solidFill>
              </a:rPr>
            </a:br>
            <a:r>
              <a:rPr lang="it-IT" sz="2400" cap="none" dirty="0">
                <a:solidFill>
                  <a:schemeClr val="bg1"/>
                </a:solidFill>
              </a:rPr>
              <a:t>La </a:t>
            </a:r>
            <a:r>
              <a:rPr lang="it-IT" sz="2400" cap="none" dirty="0" smtClean="0">
                <a:solidFill>
                  <a:schemeClr val="bg1"/>
                </a:solidFill>
              </a:rPr>
              <a:t>CULTURA può </a:t>
            </a:r>
            <a:r>
              <a:rPr lang="it-IT" sz="2400" cap="none" dirty="0">
                <a:solidFill>
                  <a:schemeClr val="bg1"/>
                </a:solidFill>
              </a:rPr>
              <a:t>aiutare a riscoprire il valore di ogni </a:t>
            </a:r>
            <a:r>
              <a:rPr lang="it-IT" sz="2400" cap="none" dirty="0" smtClean="0">
                <a:solidFill>
                  <a:schemeClr val="bg1"/>
                </a:solidFill>
              </a:rPr>
              <a:t/>
            </a:r>
            <a:br>
              <a:rPr lang="it-IT" sz="2400" cap="none" dirty="0" smtClean="0">
                <a:solidFill>
                  <a:schemeClr val="bg1"/>
                </a:solidFill>
              </a:rPr>
            </a:br>
            <a:r>
              <a:rPr lang="it-IT" sz="2400" cap="none" dirty="0" smtClean="0">
                <a:solidFill>
                  <a:schemeClr val="bg1"/>
                </a:solidFill>
              </a:rPr>
              <a:t>essere </a:t>
            </a:r>
            <a:r>
              <a:rPr lang="it-IT" sz="2400" cap="none" dirty="0">
                <a:solidFill>
                  <a:schemeClr val="bg1"/>
                </a:solidFill>
              </a:rPr>
              <a:t>umano </a:t>
            </a:r>
            <a:r>
              <a:rPr lang="it-IT" sz="2400" cap="none" dirty="0" smtClean="0">
                <a:solidFill>
                  <a:schemeClr val="bg1"/>
                </a:solidFill>
              </a:rPr>
              <a:t>... »</a:t>
            </a:r>
            <a:endParaRPr lang="it-IT" sz="2400" cap="none" dirty="0">
              <a:solidFill>
                <a:schemeClr val="bg1"/>
              </a:solidFill>
            </a:endParaRPr>
          </a:p>
        </p:txBody>
      </p:sp>
      <p:sp>
        <p:nvSpPr>
          <p:cNvPr id="3" name="Sottotitolo 2"/>
          <p:cNvSpPr>
            <a:spLocks noGrp="1"/>
          </p:cNvSpPr>
          <p:nvPr>
            <p:ph type="subTitle" idx="1"/>
          </p:nvPr>
        </p:nvSpPr>
        <p:spPr>
          <a:xfrm>
            <a:off x="684212" y="5346096"/>
            <a:ext cx="6400800" cy="754259"/>
          </a:xfrm>
        </p:spPr>
        <p:txBody>
          <a:bodyPr/>
          <a:lstStyle/>
          <a:p>
            <a:r>
              <a:rPr lang="it-IT" b="1" dirty="0" smtClean="0"/>
              <a:t>Prof. Agostino PORTERA</a:t>
            </a:r>
            <a:endParaRPr lang="it-IT" b="1"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396228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a:xfrm>
            <a:off x="684212" y="4487332"/>
            <a:ext cx="10837228" cy="1874279"/>
          </a:xfrm>
        </p:spPr>
        <p:txBody>
          <a:bodyPr>
            <a:normAutofit/>
          </a:bodyPr>
          <a:lstStyle/>
          <a:p>
            <a:pPr algn="just"/>
            <a:r>
              <a:rPr lang="it-IT" sz="2400" cap="none" dirty="0">
                <a:solidFill>
                  <a:schemeClr val="bg1"/>
                </a:solidFill>
              </a:rPr>
              <a:t>I</a:t>
            </a:r>
            <a:r>
              <a:rPr lang="it-IT" sz="2400" cap="none" dirty="0" smtClean="0">
                <a:solidFill>
                  <a:schemeClr val="bg1"/>
                </a:solidFill>
              </a:rPr>
              <a:t>l 73% degli alunni vive in quartieri nei quali non risiedono alunni immigrati, ciò potrebbe rivelare la poca affluenza e stabilità degli stessi in città. La metà degli alunni della classe sperimentale afferma di conoscere di persona bambini non italofoni</a:t>
            </a:r>
            <a:r>
              <a:rPr lang="it-IT" sz="2400" dirty="0" smtClean="0">
                <a:solidFill>
                  <a:schemeClr val="bg1"/>
                </a:solidFill>
              </a:rPr>
              <a:t>. </a:t>
            </a:r>
            <a:endParaRPr lang="it-IT" sz="2400" dirty="0">
              <a:solidFill>
                <a:schemeClr val="bg1"/>
              </a:solidFill>
            </a:endParaRPr>
          </a:p>
        </p:txBody>
      </p:sp>
      <p:sp>
        <p:nvSpPr>
          <p:cNvPr id="3" name="Segnaposto testo 2"/>
          <p:cNvSpPr>
            <a:spLocks noGrp="1"/>
          </p:cNvSpPr>
          <p:nvPr>
            <p:ph type="body" idx="1"/>
          </p:nvPr>
        </p:nvSpPr>
        <p:spPr>
          <a:xfrm>
            <a:off x="971551" y="308241"/>
            <a:ext cx="4649787" cy="576262"/>
          </a:xfrm>
        </p:spPr>
        <p:txBody>
          <a:bodyPr/>
          <a:lstStyle/>
          <a:p>
            <a:r>
              <a:rPr lang="it-IT" dirty="0" smtClean="0"/>
              <a:t>Classe Sperimentale</a:t>
            </a:r>
            <a:endParaRPr lang="it-IT" dirty="0"/>
          </a:p>
        </p:txBody>
      </p:sp>
      <p:graphicFrame>
        <p:nvGraphicFramePr>
          <p:cNvPr id="7" name="Segnaposto contenuto 6"/>
          <p:cNvGraphicFramePr>
            <a:graphicFrameLocks noGrp="1"/>
          </p:cNvGraphicFramePr>
          <p:nvPr>
            <p:ph sz="half" idx="2"/>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481493305"/>
              </p:ext>
            </p:extLst>
          </p:nvPr>
        </p:nvGraphicFramePr>
        <p:xfrm>
          <a:off x="684212" y="884503"/>
          <a:ext cx="5224464" cy="337398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gnaposto contenuto 7"/>
          <p:cNvGraphicFramePr>
            <a:graphicFrameLocks noGrp="1"/>
          </p:cNvGraphicFramePr>
          <p:nvPr>
            <p:ph sz="quarter" idx="4"/>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2463410228"/>
              </p:ext>
            </p:extLst>
          </p:nvPr>
        </p:nvGraphicFramePr>
        <p:xfrm>
          <a:off x="5908676" y="884504"/>
          <a:ext cx="5612764" cy="33739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649510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a:xfrm>
            <a:off x="684211" y="5120640"/>
            <a:ext cx="10052051" cy="1319349"/>
          </a:xfrm>
        </p:spPr>
        <p:txBody>
          <a:bodyPr>
            <a:normAutofit/>
          </a:bodyPr>
          <a:lstStyle/>
          <a:p>
            <a:pPr algn="just"/>
            <a:r>
              <a:rPr lang="it-IT" sz="2400" cap="none" dirty="0">
                <a:solidFill>
                  <a:schemeClr val="bg1"/>
                </a:solidFill>
              </a:rPr>
              <a:t>Il 67% dichiara che nel quartiere di appartenenza non risiedono stranieri, coerente con il dato del 50% che afferma di non conoscere personalmente stranieri.</a:t>
            </a:r>
          </a:p>
        </p:txBody>
      </p:sp>
      <p:sp>
        <p:nvSpPr>
          <p:cNvPr id="3" name="Segnaposto testo 2"/>
          <p:cNvSpPr>
            <a:spLocks noGrp="1"/>
          </p:cNvSpPr>
          <p:nvPr>
            <p:ph type="body" idx="1"/>
          </p:nvPr>
        </p:nvSpPr>
        <p:spPr>
          <a:xfrm>
            <a:off x="1060449" y="189411"/>
            <a:ext cx="4649787" cy="576262"/>
          </a:xfrm>
        </p:spPr>
        <p:txBody>
          <a:bodyPr/>
          <a:lstStyle/>
          <a:p>
            <a:r>
              <a:rPr lang="it-IT" dirty="0" smtClean="0"/>
              <a:t>Classe di Controllo</a:t>
            </a:r>
            <a:endParaRPr lang="it-IT" dirty="0"/>
          </a:p>
        </p:txBody>
      </p:sp>
      <p:graphicFrame>
        <p:nvGraphicFramePr>
          <p:cNvPr id="7" name="Segnaposto contenuto 6"/>
          <p:cNvGraphicFramePr>
            <a:graphicFrameLocks noGrp="1"/>
          </p:cNvGraphicFramePr>
          <p:nvPr>
            <p:ph sz="half" idx="2"/>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925910938"/>
              </p:ext>
            </p:extLst>
          </p:nvPr>
        </p:nvGraphicFramePr>
        <p:xfrm>
          <a:off x="684213" y="862149"/>
          <a:ext cx="5122862" cy="424261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gnaposto contenuto 7"/>
          <p:cNvGraphicFramePr>
            <a:graphicFrameLocks noGrp="1"/>
          </p:cNvGraphicFramePr>
          <p:nvPr>
            <p:ph sz="quarter" idx="4"/>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737483860"/>
              </p:ext>
            </p:extLst>
          </p:nvPr>
        </p:nvGraphicFramePr>
        <p:xfrm>
          <a:off x="5807075" y="866118"/>
          <a:ext cx="5126536" cy="425452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257241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a:xfrm>
            <a:off x="684211" y="4487332"/>
            <a:ext cx="10876417" cy="2083285"/>
          </a:xfrm>
        </p:spPr>
        <p:txBody>
          <a:bodyPr>
            <a:normAutofit/>
          </a:bodyPr>
          <a:lstStyle/>
          <a:p>
            <a:pPr algn="just"/>
            <a:r>
              <a:rPr lang="it-IT" sz="2000" cap="none" dirty="0">
                <a:solidFill>
                  <a:schemeClr val="bg1"/>
                </a:solidFill>
              </a:rPr>
              <a:t>Dalla lettura dei tre grafici si notano dati contrastanti tra loro in quanto il 90% afferma di non uscire con alunni immigrati ma, nello stesso tempo, il 91% degli stessi alunni italofoni, percentuale altissima, afferma di giocare con immigrati e il 64% di studiare con loro: sembra evidente che gli alunni italofoni abbiano considerato il contesto scolastico della classe di appartenenza, inteso come luogo in cui giocare e studiare con i compagni immigrati.</a:t>
            </a:r>
          </a:p>
        </p:txBody>
      </p:sp>
      <p:sp>
        <p:nvSpPr>
          <p:cNvPr id="3" name="Segnaposto testo 2"/>
          <p:cNvSpPr>
            <a:spLocks noGrp="1"/>
          </p:cNvSpPr>
          <p:nvPr>
            <p:ph type="body" idx="1"/>
          </p:nvPr>
        </p:nvSpPr>
        <p:spPr>
          <a:xfrm>
            <a:off x="945955" y="317842"/>
            <a:ext cx="4649787" cy="576262"/>
          </a:xfrm>
        </p:spPr>
        <p:txBody>
          <a:bodyPr/>
          <a:lstStyle/>
          <a:p>
            <a:r>
              <a:rPr lang="it-IT" dirty="0" smtClean="0"/>
              <a:t>Classe Sperimentale</a:t>
            </a:r>
            <a:endParaRPr lang="it-IT" dirty="0"/>
          </a:p>
        </p:txBody>
      </p:sp>
      <p:graphicFrame>
        <p:nvGraphicFramePr>
          <p:cNvPr id="21" name="Segnaposto contenuto 20"/>
          <p:cNvGraphicFramePr>
            <a:graphicFrameLocks noGrp="1"/>
          </p:cNvGraphicFramePr>
          <p:nvPr>
            <p:ph sz="half" idx="2"/>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870236349"/>
              </p:ext>
            </p:extLst>
          </p:nvPr>
        </p:nvGraphicFramePr>
        <p:xfrm>
          <a:off x="684211" y="936625"/>
          <a:ext cx="3587341" cy="355070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3" name="Grafico 22"/>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446088797"/>
              </p:ext>
            </p:extLst>
          </p:nvPr>
        </p:nvGraphicFramePr>
        <p:xfrm>
          <a:off x="4271553" y="936625"/>
          <a:ext cx="3409406" cy="355070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6" name="Grafico 25"/>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2277252638"/>
              </p:ext>
            </p:extLst>
          </p:nvPr>
        </p:nvGraphicFramePr>
        <p:xfrm>
          <a:off x="7680959" y="936625"/>
          <a:ext cx="3587341" cy="355070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001787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a:xfrm>
            <a:off x="684211" y="4487332"/>
            <a:ext cx="10967857" cy="1874279"/>
          </a:xfrm>
        </p:spPr>
        <p:txBody>
          <a:bodyPr>
            <a:normAutofit fontScale="90000"/>
          </a:bodyPr>
          <a:lstStyle/>
          <a:p>
            <a:pPr algn="just"/>
            <a:r>
              <a:rPr lang="it-IT" sz="2000" cap="none" dirty="0">
                <a:solidFill>
                  <a:schemeClr val="bg1"/>
                </a:solidFill>
              </a:rPr>
              <a:t>Proseguono percentuali abbastanza alte - 90%, 79% e 84% - che confermano la mancanza di relazioni extra-scolastiche intrattenute con alunni immigrati: solo l’11% degli alunni - classe di controllo - dichiara di studiare con alunni stranieri, riferendosi sicuramente alle attività didattiche organizzate per classi parallele, quale può essere l’attività motoria nell’ora di Educazione Fisica, opzione scelta dal 45% degli alunni per indicare la situazione nella quale interagisce con alunni immigrati.</a:t>
            </a:r>
          </a:p>
        </p:txBody>
      </p:sp>
      <p:sp>
        <p:nvSpPr>
          <p:cNvPr id="3" name="Segnaposto testo 2"/>
          <p:cNvSpPr>
            <a:spLocks noGrp="1"/>
          </p:cNvSpPr>
          <p:nvPr>
            <p:ph type="body" idx="1"/>
          </p:nvPr>
        </p:nvSpPr>
        <p:spPr>
          <a:xfrm>
            <a:off x="684212" y="257123"/>
            <a:ext cx="4649787" cy="576262"/>
          </a:xfrm>
        </p:spPr>
        <p:txBody>
          <a:bodyPr/>
          <a:lstStyle/>
          <a:p>
            <a:r>
              <a:rPr lang="it-IT" dirty="0" smtClean="0"/>
              <a:t>Classe di Controllo</a:t>
            </a:r>
            <a:endParaRPr lang="it-IT" dirty="0"/>
          </a:p>
        </p:txBody>
      </p:sp>
      <p:graphicFrame>
        <p:nvGraphicFramePr>
          <p:cNvPr id="7" name="Segnaposto contenuto 6"/>
          <p:cNvGraphicFramePr>
            <a:graphicFrameLocks noGrp="1"/>
          </p:cNvGraphicFramePr>
          <p:nvPr>
            <p:ph sz="half" idx="2"/>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18602374"/>
              </p:ext>
            </p:extLst>
          </p:nvPr>
        </p:nvGraphicFramePr>
        <p:xfrm>
          <a:off x="684212" y="833385"/>
          <a:ext cx="3861273" cy="337285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Grafico 7"/>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3574292304"/>
              </p:ext>
            </p:extLst>
          </p:nvPr>
        </p:nvGraphicFramePr>
        <p:xfrm>
          <a:off x="4545486" y="833385"/>
          <a:ext cx="3510757" cy="337285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Grafico 8"/>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2611853986"/>
              </p:ext>
            </p:extLst>
          </p:nvPr>
        </p:nvGraphicFramePr>
        <p:xfrm>
          <a:off x="8056244" y="833385"/>
          <a:ext cx="3595825" cy="337285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704044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a:xfrm>
            <a:off x="684211" y="3974064"/>
            <a:ext cx="11268303" cy="2753307"/>
          </a:xfrm>
        </p:spPr>
        <p:txBody>
          <a:bodyPr>
            <a:normAutofit fontScale="90000"/>
          </a:bodyPr>
          <a:lstStyle/>
          <a:p>
            <a:pPr algn="just"/>
            <a:r>
              <a:rPr lang="it-IT" sz="2000" cap="none" dirty="0">
                <a:solidFill>
                  <a:schemeClr val="bg1"/>
                </a:solidFill>
              </a:rPr>
              <a:t>Tutti gli alunni italofoni conoscono il Paese di origine dei loro compagni immigrati: la </a:t>
            </a:r>
            <a:r>
              <a:rPr lang="it-IT" sz="2000" i="1" u="sng" cap="none" dirty="0" smtClean="0">
                <a:solidFill>
                  <a:schemeClr val="bg1"/>
                </a:solidFill>
              </a:rPr>
              <a:t>Romania</a:t>
            </a:r>
            <a:r>
              <a:rPr lang="it-IT" sz="2000" cap="none" dirty="0" smtClean="0">
                <a:solidFill>
                  <a:schemeClr val="bg1"/>
                </a:solidFill>
              </a:rPr>
              <a:t>.</a:t>
            </a:r>
            <a:br>
              <a:rPr lang="it-IT" sz="2000" cap="none" dirty="0" smtClean="0">
                <a:solidFill>
                  <a:schemeClr val="bg1"/>
                </a:solidFill>
              </a:rPr>
            </a:br>
            <a:r>
              <a:rPr lang="it-IT" sz="2000" cap="none" dirty="0" smtClean="0">
                <a:solidFill>
                  <a:schemeClr val="bg1"/>
                </a:solidFill>
              </a:rPr>
              <a:t>Il </a:t>
            </a:r>
            <a:r>
              <a:rPr lang="it-IT" sz="2000" cap="none" dirty="0">
                <a:solidFill>
                  <a:schemeClr val="bg1"/>
                </a:solidFill>
              </a:rPr>
              <a:t>26% degli alunni italofoni interagisce con i compagni immigrati prima di entrare a scuola mentre con la stessa percentuale del 22%, affermano di socializzare con loro durante la ricreazione e all’uscita da scuola; infine, sempre mantenendo la stessa percentuale del 15%, scelgono di interagire durante la lezione in generale e nell’ora di Educazione Fisica in particolare. </a:t>
            </a:r>
            <a:r>
              <a:rPr lang="it-IT" sz="2000" cap="none" dirty="0" smtClean="0">
                <a:solidFill>
                  <a:schemeClr val="bg1"/>
                </a:solidFill>
              </a:rPr>
              <a:t/>
            </a:r>
            <a:br>
              <a:rPr lang="it-IT" sz="2000" cap="none" dirty="0" smtClean="0">
                <a:solidFill>
                  <a:schemeClr val="bg1"/>
                </a:solidFill>
              </a:rPr>
            </a:br>
            <a:r>
              <a:rPr lang="it-IT" sz="2000" i="1" u="sng" cap="none" dirty="0" smtClean="0">
                <a:solidFill>
                  <a:schemeClr val="bg1"/>
                </a:solidFill>
              </a:rPr>
              <a:t>Nessuno </a:t>
            </a:r>
            <a:r>
              <a:rPr lang="it-IT" sz="2000" i="1" u="sng" cap="none" dirty="0">
                <a:solidFill>
                  <a:schemeClr val="bg1"/>
                </a:solidFill>
              </a:rPr>
              <a:t>ha contrassegnato l’opzione mai</a:t>
            </a:r>
            <a:r>
              <a:rPr lang="it-IT" sz="2000" cap="none" dirty="0">
                <a:solidFill>
                  <a:schemeClr val="bg1"/>
                </a:solidFill>
              </a:rPr>
              <a:t>, un dato quest’ultimo da considerarsi positivo al fine dell’accoglienza e dell’integrazione degli alunni immigrati in quanto, la percentuale più alta descritta in precedenza, conferma una interazione che nasce prima di entrare a scuola: il contesto classe eterogeneo non condiziona le scelte di interazione / comunicazione esterne ad esso.</a:t>
            </a:r>
          </a:p>
        </p:txBody>
      </p:sp>
      <p:sp>
        <p:nvSpPr>
          <p:cNvPr id="3" name="Segnaposto testo 2"/>
          <p:cNvSpPr>
            <a:spLocks noGrp="1"/>
          </p:cNvSpPr>
          <p:nvPr>
            <p:ph type="body" idx="1"/>
          </p:nvPr>
        </p:nvSpPr>
        <p:spPr>
          <a:xfrm>
            <a:off x="827881" y="308241"/>
            <a:ext cx="4649787" cy="576262"/>
          </a:xfrm>
        </p:spPr>
        <p:txBody>
          <a:bodyPr/>
          <a:lstStyle/>
          <a:p>
            <a:r>
              <a:rPr lang="it-IT" dirty="0" smtClean="0"/>
              <a:t>Classe Sperimentale</a:t>
            </a:r>
            <a:endParaRPr lang="it-IT" dirty="0"/>
          </a:p>
        </p:txBody>
      </p:sp>
      <p:graphicFrame>
        <p:nvGraphicFramePr>
          <p:cNvPr id="7" name="Segnaposto contenuto 6"/>
          <p:cNvGraphicFramePr>
            <a:graphicFrameLocks noGrp="1"/>
          </p:cNvGraphicFramePr>
          <p:nvPr>
            <p:ph sz="half" idx="2"/>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2202590208"/>
              </p:ext>
            </p:extLst>
          </p:nvPr>
        </p:nvGraphicFramePr>
        <p:xfrm>
          <a:off x="684211" y="884503"/>
          <a:ext cx="5703526" cy="30305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gnaposto contenuto 7"/>
          <p:cNvGraphicFramePr>
            <a:graphicFrameLocks noGrp="1"/>
          </p:cNvGraphicFramePr>
          <p:nvPr>
            <p:ph sz="quarter" idx="4"/>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48888631"/>
              </p:ext>
            </p:extLst>
          </p:nvPr>
        </p:nvGraphicFramePr>
        <p:xfrm>
          <a:off x="6048103" y="884504"/>
          <a:ext cx="5708468" cy="30305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899773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a:xfrm>
            <a:off x="684211" y="4487332"/>
            <a:ext cx="11072359" cy="2109411"/>
          </a:xfrm>
        </p:spPr>
        <p:txBody>
          <a:bodyPr>
            <a:normAutofit/>
          </a:bodyPr>
          <a:lstStyle/>
          <a:p>
            <a:pPr algn="just">
              <a:lnSpc>
                <a:spcPct val="150000"/>
              </a:lnSpc>
            </a:pPr>
            <a:r>
              <a:rPr lang="it-IT" sz="2000" cap="none" dirty="0" smtClean="0">
                <a:solidFill>
                  <a:schemeClr val="bg1"/>
                </a:solidFill>
              </a:rPr>
              <a:t>Il </a:t>
            </a:r>
            <a:r>
              <a:rPr lang="it-IT" sz="2000" cap="none" dirty="0">
                <a:solidFill>
                  <a:schemeClr val="bg1"/>
                </a:solidFill>
              </a:rPr>
              <a:t>21% </a:t>
            </a:r>
            <a:r>
              <a:rPr lang="it-IT" sz="2000" cap="none" dirty="0" smtClean="0">
                <a:solidFill>
                  <a:schemeClr val="bg1"/>
                </a:solidFill>
              </a:rPr>
              <a:t>degli alunni interagiscono </a:t>
            </a:r>
            <a:r>
              <a:rPr lang="it-IT" sz="2000" cap="none" dirty="0">
                <a:solidFill>
                  <a:schemeClr val="bg1"/>
                </a:solidFill>
              </a:rPr>
              <a:t>con gli immigrati all’uscita da scuola e il 14% prima di entrare in classe. Gli alunni, infatti, anche se non hanno compagni di classe immigrati affermano di interagire con loro, prima e dopo la scuola, dimostrando di aver interiorizzato, a riguardo, un’opinione positiva nella percentuale del 47%.</a:t>
            </a:r>
          </a:p>
        </p:txBody>
      </p:sp>
      <p:sp>
        <p:nvSpPr>
          <p:cNvPr id="3" name="Segnaposto testo 2"/>
          <p:cNvSpPr>
            <a:spLocks noGrp="1"/>
          </p:cNvSpPr>
          <p:nvPr>
            <p:ph type="body" idx="1"/>
          </p:nvPr>
        </p:nvSpPr>
        <p:spPr>
          <a:xfrm>
            <a:off x="945955" y="308240"/>
            <a:ext cx="4649787" cy="576262"/>
          </a:xfrm>
        </p:spPr>
        <p:txBody>
          <a:bodyPr/>
          <a:lstStyle/>
          <a:p>
            <a:r>
              <a:rPr lang="it-IT" dirty="0" smtClean="0"/>
              <a:t>Classe di controllo</a:t>
            </a:r>
            <a:endParaRPr lang="it-IT" dirty="0"/>
          </a:p>
        </p:txBody>
      </p:sp>
      <p:graphicFrame>
        <p:nvGraphicFramePr>
          <p:cNvPr id="7" name="Segnaposto contenuto 6"/>
          <p:cNvGraphicFramePr>
            <a:graphicFrameLocks noGrp="1"/>
          </p:cNvGraphicFramePr>
          <p:nvPr>
            <p:ph sz="half" idx="2"/>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139597705"/>
              </p:ext>
            </p:extLst>
          </p:nvPr>
        </p:nvGraphicFramePr>
        <p:xfrm>
          <a:off x="684213" y="884503"/>
          <a:ext cx="5645376" cy="340809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gnaposto contenuto 7"/>
          <p:cNvGraphicFramePr>
            <a:graphicFrameLocks noGrp="1"/>
          </p:cNvGraphicFramePr>
          <p:nvPr>
            <p:ph sz="quarter" idx="4"/>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2698173107"/>
              </p:ext>
            </p:extLst>
          </p:nvPr>
        </p:nvGraphicFramePr>
        <p:xfrm>
          <a:off x="6329589" y="884502"/>
          <a:ext cx="5244101" cy="34080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288096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a:xfrm>
            <a:off x="684213" y="4275687"/>
            <a:ext cx="10471468" cy="2109410"/>
          </a:xfrm>
        </p:spPr>
        <p:txBody>
          <a:bodyPr>
            <a:noAutofit/>
          </a:bodyPr>
          <a:lstStyle/>
          <a:p>
            <a:pPr algn="just"/>
            <a:r>
              <a:rPr lang="it-IT" sz="2400" cap="none" dirty="0">
                <a:solidFill>
                  <a:schemeClr val="bg1"/>
                </a:solidFill>
              </a:rPr>
              <a:t>Nel momento in cui si chiede di esplicitare l’atteggiamento dei docenti di classe nei confronti degli alunni immigrati, l’80% degli alunni esaminati risponde di percepire una positività verso questi ultimi, un dato importante valutabile ai fini della presa in carico e/o dell’attenzione, da parte degli stessi docenti, dei bisogni formativi specifici riferiti agli alunni immigrati.</a:t>
            </a:r>
          </a:p>
        </p:txBody>
      </p:sp>
      <p:sp>
        <p:nvSpPr>
          <p:cNvPr id="3" name="Segnaposto testo 2"/>
          <p:cNvSpPr>
            <a:spLocks noGrp="1"/>
          </p:cNvSpPr>
          <p:nvPr>
            <p:ph type="body" idx="1"/>
          </p:nvPr>
        </p:nvSpPr>
        <p:spPr>
          <a:xfrm>
            <a:off x="906765" y="349968"/>
            <a:ext cx="4649787" cy="576262"/>
          </a:xfrm>
        </p:spPr>
        <p:txBody>
          <a:bodyPr/>
          <a:lstStyle/>
          <a:p>
            <a:r>
              <a:rPr lang="it-IT" dirty="0" smtClean="0"/>
              <a:t>Classe Sperimentale</a:t>
            </a:r>
            <a:endParaRPr lang="it-IT" dirty="0"/>
          </a:p>
        </p:txBody>
      </p:sp>
      <p:graphicFrame>
        <p:nvGraphicFramePr>
          <p:cNvPr id="7" name="Segnaposto contenuto 6"/>
          <p:cNvGraphicFramePr>
            <a:graphicFrameLocks noGrp="1"/>
          </p:cNvGraphicFramePr>
          <p:nvPr>
            <p:ph sz="half" idx="2"/>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167965841"/>
              </p:ext>
            </p:extLst>
          </p:nvPr>
        </p:nvGraphicFramePr>
        <p:xfrm>
          <a:off x="684213" y="1047930"/>
          <a:ext cx="10471467" cy="310605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736858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a:xfrm>
            <a:off x="684212" y="4487332"/>
            <a:ext cx="10928668" cy="1952657"/>
          </a:xfrm>
        </p:spPr>
        <p:txBody>
          <a:bodyPr>
            <a:normAutofit/>
          </a:bodyPr>
          <a:lstStyle/>
          <a:p>
            <a:pPr algn="just"/>
            <a:r>
              <a:rPr lang="it-IT" sz="2000" cap="none" dirty="0">
                <a:solidFill>
                  <a:schemeClr val="bg1"/>
                </a:solidFill>
              </a:rPr>
              <a:t>L</a:t>
            </a:r>
            <a:r>
              <a:rPr lang="it-IT" sz="2000" cap="none" dirty="0" smtClean="0">
                <a:solidFill>
                  <a:schemeClr val="bg1"/>
                </a:solidFill>
              </a:rPr>
              <a:t>’82</a:t>
            </a:r>
            <a:r>
              <a:rPr lang="it-IT" sz="2000" cap="none" dirty="0">
                <a:solidFill>
                  <a:schemeClr val="bg1"/>
                </a:solidFill>
              </a:rPr>
              <a:t>% degli alunni italofoni considera giusto accogliere bambini stranieri a scuola e la stessa percentuale si ripete evidenziando che gli alunni stranieri in classe non sono un problema, una valutazione positiva che potrebbe sottendere che l’atteggiamento del docente, esaminato precedentemente, veicolerebbe e condizionerebbe il giudizio del discente. Altra considerazione è che il gruppo classe appare aperto e accogliente dove la presenza dell’immigrato non costituisce una problematicità.</a:t>
            </a:r>
          </a:p>
        </p:txBody>
      </p:sp>
      <p:sp>
        <p:nvSpPr>
          <p:cNvPr id="3" name="Segnaposto testo 2"/>
          <p:cNvSpPr>
            <a:spLocks noGrp="1"/>
          </p:cNvSpPr>
          <p:nvPr>
            <p:ph type="body" idx="1"/>
          </p:nvPr>
        </p:nvSpPr>
        <p:spPr>
          <a:xfrm>
            <a:off x="827881" y="308241"/>
            <a:ext cx="4649787" cy="576262"/>
          </a:xfrm>
        </p:spPr>
        <p:txBody>
          <a:bodyPr/>
          <a:lstStyle/>
          <a:p>
            <a:r>
              <a:rPr lang="it-IT" dirty="0" smtClean="0"/>
              <a:t>Classe Sperimentale</a:t>
            </a:r>
            <a:endParaRPr lang="it-IT" dirty="0"/>
          </a:p>
        </p:txBody>
      </p:sp>
      <p:graphicFrame>
        <p:nvGraphicFramePr>
          <p:cNvPr id="8" name="Segnaposto contenuto 7"/>
          <p:cNvGraphicFramePr>
            <a:graphicFrameLocks noGrp="1"/>
          </p:cNvGraphicFramePr>
          <p:nvPr>
            <p:ph sz="half" idx="2"/>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987008871"/>
              </p:ext>
            </p:extLst>
          </p:nvPr>
        </p:nvGraphicFramePr>
        <p:xfrm>
          <a:off x="684212" y="884502"/>
          <a:ext cx="5227366" cy="341317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Segnaposto contenuto 8"/>
          <p:cNvGraphicFramePr>
            <a:graphicFrameLocks noGrp="1"/>
          </p:cNvGraphicFramePr>
          <p:nvPr>
            <p:ph sz="quarter" idx="4"/>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4217013310"/>
              </p:ext>
            </p:extLst>
          </p:nvPr>
        </p:nvGraphicFramePr>
        <p:xfrm>
          <a:off x="5911577" y="884504"/>
          <a:ext cx="5505359" cy="34131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896865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a:xfrm>
            <a:off x="684211" y="4487332"/>
            <a:ext cx="10732725" cy="1808965"/>
          </a:xfrm>
        </p:spPr>
        <p:txBody>
          <a:bodyPr>
            <a:normAutofit fontScale="90000"/>
          </a:bodyPr>
          <a:lstStyle/>
          <a:p>
            <a:pPr algn="just">
              <a:lnSpc>
                <a:spcPct val="150000"/>
              </a:lnSpc>
            </a:pPr>
            <a:r>
              <a:rPr lang="it-IT" sz="2000" cap="none" dirty="0">
                <a:solidFill>
                  <a:schemeClr val="bg1"/>
                </a:solidFill>
              </a:rPr>
              <a:t>Il 78% ritiene, inoltre, che sia giusto accogliere bambini immigrati a scuola: l’89% ribadisce che la presenza di alunni immigrati in classe non costituisce un problema ed elenca alcune proposte per facilitare il loro inserimento a scuola. Il 17% degli alunni della classe di controllo ritiene necessario migliorare l’accoglienza.</a:t>
            </a:r>
          </a:p>
        </p:txBody>
      </p:sp>
      <p:sp>
        <p:nvSpPr>
          <p:cNvPr id="3" name="Segnaposto testo 2"/>
          <p:cNvSpPr>
            <a:spLocks noGrp="1"/>
          </p:cNvSpPr>
          <p:nvPr>
            <p:ph type="body" idx="1"/>
          </p:nvPr>
        </p:nvSpPr>
        <p:spPr>
          <a:xfrm>
            <a:off x="971551" y="176348"/>
            <a:ext cx="4649787" cy="576262"/>
          </a:xfrm>
        </p:spPr>
        <p:txBody>
          <a:bodyPr/>
          <a:lstStyle/>
          <a:p>
            <a:r>
              <a:rPr lang="it-IT" dirty="0" smtClean="0"/>
              <a:t>Classe di Controllo</a:t>
            </a:r>
            <a:endParaRPr lang="it-IT" dirty="0"/>
          </a:p>
        </p:txBody>
      </p:sp>
      <p:graphicFrame>
        <p:nvGraphicFramePr>
          <p:cNvPr id="7" name="Segnaposto contenuto 6"/>
          <p:cNvGraphicFramePr>
            <a:graphicFrameLocks noGrp="1"/>
          </p:cNvGraphicFramePr>
          <p:nvPr>
            <p:ph sz="half" idx="2"/>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2028995688"/>
              </p:ext>
            </p:extLst>
          </p:nvPr>
        </p:nvGraphicFramePr>
        <p:xfrm>
          <a:off x="684213" y="939404"/>
          <a:ext cx="5201239" cy="336113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gnaposto contenuto 7"/>
          <p:cNvGraphicFramePr>
            <a:graphicFrameLocks noGrp="1"/>
          </p:cNvGraphicFramePr>
          <p:nvPr>
            <p:ph sz="quarter" idx="4"/>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667501568"/>
              </p:ext>
            </p:extLst>
          </p:nvPr>
        </p:nvGraphicFramePr>
        <p:xfrm>
          <a:off x="5885452" y="939405"/>
          <a:ext cx="5387794" cy="336113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885630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a:xfrm>
            <a:off x="684213" y="3786582"/>
            <a:ext cx="5122864" cy="2548998"/>
          </a:xfrm>
        </p:spPr>
        <p:txBody>
          <a:bodyPr>
            <a:noAutofit/>
          </a:bodyPr>
          <a:lstStyle/>
          <a:p>
            <a:pPr algn="just"/>
            <a:r>
              <a:rPr lang="it-IT" sz="1800" cap="none" dirty="0" smtClean="0">
                <a:solidFill>
                  <a:schemeClr val="bg1"/>
                </a:solidFill>
              </a:rPr>
              <a:t>Il </a:t>
            </a:r>
            <a:r>
              <a:rPr lang="it-IT" sz="1800" cap="none" dirty="0">
                <a:solidFill>
                  <a:schemeClr val="bg1"/>
                </a:solidFill>
              </a:rPr>
              <a:t>73% degli alunni </a:t>
            </a:r>
            <a:r>
              <a:rPr lang="it-IT" sz="1800" cap="none" dirty="0" smtClean="0">
                <a:solidFill>
                  <a:schemeClr val="bg1"/>
                </a:solidFill>
              </a:rPr>
              <a:t>italofoni non esplicita </a:t>
            </a:r>
            <a:r>
              <a:rPr lang="it-IT" sz="1800" cap="none" dirty="0">
                <a:solidFill>
                  <a:schemeClr val="bg1"/>
                </a:solidFill>
              </a:rPr>
              <a:t>nessuna proposta per facilitare l’inserimento degli alunni immigrati a scuola: </a:t>
            </a:r>
            <a:r>
              <a:rPr lang="it-IT" sz="1800" cap="none" dirty="0" smtClean="0">
                <a:solidFill>
                  <a:schemeClr val="bg1"/>
                </a:solidFill>
              </a:rPr>
              <a:t>conferma </a:t>
            </a:r>
            <a:r>
              <a:rPr lang="it-IT" sz="1800" cap="none" dirty="0">
                <a:solidFill>
                  <a:schemeClr val="bg1"/>
                </a:solidFill>
              </a:rPr>
              <a:t>questa che il problema “immigrato” in classe sia solo percepito oneroso da parte dei docenti, oppure che le buone pratiche dell’accoglienza messe in atto dai docenti di classe abbia incentivato l’avvio all’inclusione degli alunni stranieri?</a:t>
            </a:r>
          </a:p>
        </p:txBody>
      </p:sp>
      <p:sp>
        <p:nvSpPr>
          <p:cNvPr id="3" name="Segnaposto testo 2"/>
          <p:cNvSpPr>
            <a:spLocks noGrp="1"/>
          </p:cNvSpPr>
          <p:nvPr>
            <p:ph type="body" idx="1"/>
          </p:nvPr>
        </p:nvSpPr>
        <p:spPr>
          <a:xfrm>
            <a:off x="920749" y="155258"/>
            <a:ext cx="4649787" cy="576262"/>
          </a:xfrm>
        </p:spPr>
        <p:txBody>
          <a:bodyPr/>
          <a:lstStyle/>
          <a:p>
            <a:r>
              <a:rPr lang="it-IT" dirty="0" smtClean="0"/>
              <a:t>Classe Sperimentale</a:t>
            </a:r>
            <a:endParaRPr lang="it-IT" dirty="0"/>
          </a:p>
        </p:txBody>
      </p:sp>
      <p:sp>
        <p:nvSpPr>
          <p:cNvPr id="5" name="Segnaposto testo 4"/>
          <p:cNvSpPr>
            <a:spLocks noGrp="1"/>
          </p:cNvSpPr>
          <p:nvPr>
            <p:ph type="body" sz="quarter" idx="3"/>
          </p:nvPr>
        </p:nvSpPr>
        <p:spPr>
          <a:xfrm>
            <a:off x="6266376" y="155258"/>
            <a:ext cx="4665134" cy="576262"/>
          </a:xfrm>
        </p:spPr>
        <p:txBody>
          <a:bodyPr/>
          <a:lstStyle/>
          <a:p>
            <a:r>
              <a:rPr lang="it-IT" dirty="0" smtClean="0"/>
              <a:t>Classe di Controllo</a:t>
            </a:r>
            <a:endParaRPr lang="it-IT" dirty="0"/>
          </a:p>
        </p:txBody>
      </p:sp>
      <p:graphicFrame>
        <p:nvGraphicFramePr>
          <p:cNvPr id="7" name="Segnaposto contenuto 6"/>
          <p:cNvGraphicFramePr>
            <a:graphicFrameLocks noGrp="1"/>
          </p:cNvGraphicFramePr>
          <p:nvPr>
            <p:ph sz="quarter" idx="4"/>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2055143304"/>
              </p:ext>
            </p:extLst>
          </p:nvPr>
        </p:nvGraphicFramePr>
        <p:xfrm>
          <a:off x="5807075" y="739549"/>
          <a:ext cx="5583736" cy="303900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gnaposto contenuto 7"/>
          <p:cNvGraphicFramePr>
            <a:graphicFrameLocks noGrp="1"/>
          </p:cNvGraphicFramePr>
          <p:nvPr>
            <p:ph sz="half" idx="2"/>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2324854057"/>
              </p:ext>
            </p:extLst>
          </p:nvPr>
        </p:nvGraphicFramePr>
        <p:xfrm>
          <a:off x="684213" y="739549"/>
          <a:ext cx="5122862" cy="3031067"/>
        </p:xfrm>
        <a:graphic>
          <a:graphicData uri="http://schemas.openxmlformats.org/drawingml/2006/chart">
            <c:chart xmlns:c="http://schemas.openxmlformats.org/drawingml/2006/chart" xmlns:r="http://schemas.openxmlformats.org/officeDocument/2006/relationships" r:id="rId3"/>
          </a:graphicData>
        </a:graphic>
      </p:graphicFrame>
      <p:sp>
        <p:nvSpPr>
          <p:cNvPr id="9" name="CasellaDiTesto 8"/>
          <p:cNvSpPr txBox="1"/>
          <p:nvPr/>
        </p:nvSpPr>
        <p:spPr>
          <a:xfrm>
            <a:off x="5937704" y="3786582"/>
            <a:ext cx="5583736" cy="1477328"/>
          </a:xfrm>
          <a:prstGeom prst="rect">
            <a:avLst/>
          </a:prstGeom>
          <a:noFill/>
        </p:spPr>
        <p:txBody>
          <a:bodyPr wrap="square" rtlCol="0">
            <a:spAutoFit/>
          </a:bodyPr>
          <a:lstStyle/>
          <a:p>
            <a:pPr algn="just"/>
            <a:r>
              <a:rPr lang="it-IT" dirty="0" smtClean="0">
                <a:solidFill>
                  <a:schemeClr val="bg1"/>
                </a:solidFill>
              </a:rPr>
              <a:t>Gli alunni Italofoni elencano alcune </a:t>
            </a:r>
            <a:r>
              <a:rPr lang="it-IT" dirty="0">
                <a:solidFill>
                  <a:schemeClr val="bg1"/>
                </a:solidFill>
              </a:rPr>
              <a:t>proposte </a:t>
            </a:r>
            <a:r>
              <a:rPr lang="it-IT" i="1" dirty="0">
                <a:solidFill>
                  <a:schemeClr val="bg1"/>
                </a:solidFill>
              </a:rPr>
              <a:t>per facilitare </a:t>
            </a:r>
            <a:r>
              <a:rPr lang="it-IT" i="1" dirty="0" smtClean="0">
                <a:solidFill>
                  <a:schemeClr val="bg1"/>
                </a:solidFill>
              </a:rPr>
              <a:t>l’inserimento degli alunni immigrati a </a:t>
            </a:r>
            <a:r>
              <a:rPr lang="it-IT" i="1" dirty="0">
                <a:solidFill>
                  <a:schemeClr val="bg1"/>
                </a:solidFill>
              </a:rPr>
              <a:t>scuola</a:t>
            </a:r>
            <a:r>
              <a:rPr lang="it-IT" dirty="0">
                <a:solidFill>
                  <a:schemeClr val="bg1"/>
                </a:solidFill>
              </a:rPr>
              <a:t>. </a:t>
            </a:r>
            <a:endParaRPr lang="it-IT" dirty="0" smtClean="0">
              <a:solidFill>
                <a:schemeClr val="bg1"/>
              </a:solidFill>
            </a:endParaRPr>
          </a:p>
          <a:p>
            <a:pPr algn="just"/>
            <a:r>
              <a:rPr lang="it-IT" dirty="0" smtClean="0">
                <a:solidFill>
                  <a:schemeClr val="bg1"/>
                </a:solidFill>
              </a:rPr>
              <a:t>Il </a:t>
            </a:r>
            <a:r>
              <a:rPr lang="it-IT" dirty="0">
                <a:solidFill>
                  <a:schemeClr val="bg1"/>
                </a:solidFill>
              </a:rPr>
              <a:t>17% degli alunni della classe di controllo ritiene necessario </a:t>
            </a:r>
            <a:r>
              <a:rPr lang="it-IT" i="1" dirty="0">
                <a:solidFill>
                  <a:schemeClr val="bg1"/>
                </a:solidFill>
              </a:rPr>
              <a:t>migliorare l’accoglienza</a:t>
            </a:r>
            <a:r>
              <a:rPr lang="it-IT" dirty="0">
                <a:solidFill>
                  <a:schemeClr val="bg1"/>
                </a:solidFill>
              </a:rPr>
              <a:t>.</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717453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asellaDiTesto 2"/>
          <p:cNvSpPr txBox="1"/>
          <p:nvPr/>
        </p:nvSpPr>
        <p:spPr>
          <a:xfrm>
            <a:off x="770709" y="666206"/>
            <a:ext cx="10989882" cy="5124480"/>
          </a:xfrm>
          <a:prstGeom prst="rect">
            <a:avLst/>
          </a:prstGeom>
          <a:noFill/>
        </p:spPr>
        <p:txBody>
          <a:bodyPr wrap="square" rtlCol="0">
            <a:spAutoFit/>
          </a:bodyPr>
          <a:lstStyle/>
          <a:p>
            <a:pPr>
              <a:lnSpc>
                <a:spcPct val="150000"/>
              </a:lnSpc>
            </a:pPr>
            <a:r>
              <a:rPr lang="it-IT" b="1" i="1" dirty="0" smtClean="0">
                <a:solidFill>
                  <a:schemeClr val="bg1"/>
                </a:solidFill>
              </a:rPr>
              <a:t>Nel contesto ITALIANO ...</a:t>
            </a:r>
          </a:p>
          <a:p>
            <a:pPr algn="just">
              <a:lnSpc>
                <a:spcPct val="150000"/>
              </a:lnSpc>
            </a:pPr>
            <a:r>
              <a:rPr lang="it-IT" sz="2000" dirty="0" smtClean="0">
                <a:solidFill>
                  <a:schemeClr val="bg1"/>
                </a:solidFill>
              </a:rPr>
              <a:t>La crescente differenziazione culturale della popolazione ha cambiato profondamente l’ambiente scolastico e le pratiche pedagogiche.</a:t>
            </a:r>
          </a:p>
          <a:p>
            <a:pPr algn="just">
              <a:lnSpc>
                <a:spcPct val="150000"/>
              </a:lnSpc>
            </a:pPr>
            <a:r>
              <a:rPr lang="it-IT" sz="2000" dirty="0" smtClean="0">
                <a:solidFill>
                  <a:schemeClr val="bg1"/>
                </a:solidFill>
              </a:rPr>
              <a:t>E’ sempre più chiaro che tutta l’educazione andrebbe coniugata in maniera interculturale.</a:t>
            </a:r>
          </a:p>
          <a:p>
            <a:pPr algn="just">
              <a:lnSpc>
                <a:spcPct val="150000"/>
              </a:lnSpc>
            </a:pPr>
            <a:r>
              <a:rPr lang="it-IT" sz="2000" dirty="0" smtClean="0">
                <a:solidFill>
                  <a:schemeClr val="bg1"/>
                </a:solidFill>
              </a:rPr>
              <a:t>Nel tempo, infatti, si è venuto a creare un modello educativo italiano, identificativo nella </a:t>
            </a:r>
            <a:r>
              <a:rPr lang="it-IT" sz="2000" b="1" dirty="0" smtClean="0">
                <a:solidFill>
                  <a:schemeClr val="bg1"/>
                </a:solidFill>
              </a:rPr>
              <a:t>pedagogia interculturale </a:t>
            </a:r>
            <a:r>
              <a:rPr lang="it-IT" sz="2000" dirty="0" smtClean="0">
                <a:solidFill>
                  <a:schemeClr val="bg1"/>
                </a:solidFill>
              </a:rPr>
              <a:t>che valorizza la convivenza e l’accoglienza di varie forme di diversità.</a:t>
            </a:r>
          </a:p>
          <a:p>
            <a:pPr algn="just">
              <a:lnSpc>
                <a:spcPct val="150000"/>
              </a:lnSpc>
            </a:pPr>
            <a:r>
              <a:rPr lang="it-IT" sz="2000" u="sng" dirty="0" smtClean="0">
                <a:solidFill>
                  <a:schemeClr val="bg1"/>
                </a:solidFill>
              </a:rPr>
              <a:t>Identità e Cultura</a:t>
            </a:r>
            <a:r>
              <a:rPr lang="it-IT" sz="2000" dirty="0" smtClean="0">
                <a:solidFill>
                  <a:schemeClr val="bg1"/>
                </a:solidFill>
              </a:rPr>
              <a:t> non sono più intesi in maniera statica, bensì dinamica, in continua evoluzione: l’alterità, l’emigrazione, la vita in una società complessa e multiculturale diventano opportunità di arricchimento e di crescita individuale e collettiva.</a:t>
            </a:r>
            <a:endParaRPr lang="it-IT" sz="2000" dirty="0">
              <a:solidFill>
                <a:schemeClr val="bg1"/>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87281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a:xfrm>
            <a:off x="684212" y="685799"/>
            <a:ext cx="11007045" cy="5479870"/>
          </a:xfrm>
        </p:spPr>
        <p:txBody>
          <a:bodyPr>
            <a:normAutofit/>
          </a:bodyPr>
          <a:lstStyle/>
          <a:p>
            <a:r>
              <a:rPr lang="it-IT" u="sng" dirty="0" smtClean="0">
                <a:solidFill>
                  <a:schemeClr val="accent1">
                    <a:lumMod val="60000"/>
                    <a:lumOff val="40000"/>
                  </a:schemeClr>
                </a:solidFill>
                <a:effectLst>
                  <a:outerShdw blurRad="38100" dist="38100" dir="2700000" algn="tl">
                    <a:srgbClr val="000000">
                      <a:alpha val="43137"/>
                    </a:srgbClr>
                  </a:outerShdw>
                </a:effectLst>
                <a:hlinkClick r:id="rId2" action="ppaction://hlinkfile"/>
              </a:rPr>
              <a:t>Questionario B:</a:t>
            </a:r>
            <a:r>
              <a:rPr lang="it-IT" dirty="0" smtClean="0">
                <a:solidFill>
                  <a:schemeClr val="accent1">
                    <a:lumMod val="60000"/>
                    <a:lumOff val="40000"/>
                  </a:schemeClr>
                </a:solidFill>
                <a:hlinkClick r:id="rId2" action="ppaction://hlinkfile"/>
              </a:rPr>
              <a:t> </a:t>
            </a:r>
            <a:r>
              <a:rPr lang="it-IT" dirty="0" smtClean="0">
                <a:solidFill>
                  <a:schemeClr val="accent1">
                    <a:lumMod val="60000"/>
                    <a:lumOff val="40000"/>
                  </a:schemeClr>
                </a:solidFill>
              </a:rPr>
              <a:t/>
            </a:r>
            <a:br>
              <a:rPr lang="it-IT" dirty="0" smtClean="0">
                <a:solidFill>
                  <a:schemeClr val="accent1">
                    <a:lumMod val="60000"/>
                    <a:lumOff val="40000"/>
                  </a:schemeClr>
                </a:solidFill>
              </a:rPr>
            </a:br>
            <a:r>
              <a:rPr lang="it-IT" cap="none" dirty="0" smtClean="0">
                <a:solidFill>
                  <a:schemeClr val="bg1"/>
                </a:solidFill>
              </a:rPr>
              <a:t>rivolto agli alunni immigrati presenti nella </a:t>
            </a:r>
            <a:r>
              <a:rPr lang="it-IT" cap="none" dirty="0">
                <a:solidFill>
                  <a:schemeClr val="bg1"/>
                </a:solidFill>
              </a:rPr>
              <a:t>C</a:t>
            </a:r>
            <a:r>
              <a:rPr lang="it-IT" cap="none" dirty="0" smtClean="0">
                <a:solidFill>
                  <a:schemeClr val="bg1"/>
                </a:solidFill>
              </a:rPr>
              <a:t>lasse Sperimentale;</a:t>
            </a:r>
            <a:br>
              <a:rPr lang="it-IT" cap="none" dirty="0" smtClean="0">
                <a:solidFill>
                  <a:schemeClr val="bg1"/>
                </a:solidFill>
              </a:rPr>
            </a:br>
            <a:r>
              <a:rPr lang="it-IT" cap="none" dirty="0">
                <a:solidFill>
                  <a:schemeClr val="bg1"/>
                </a:solidFill>
              </a:rPr>
              <a:t/>
            </a:r>
            <a:br>
              <a:rPr lang="it-IT" cap="none" dirty="0">
                <a:solidFill>
                  <a:schemeClr val="bg1"/>
                </a:solidFill>
              </a:rPr>
            </a:br>
            <a:r>
              <a:rPr lang="it-IT" u="sng" cap="none" dirty="0" smtClean="0">
                <a:solidFill>
                  <a:schemeClr val="accent3">
                    <a:lumMod val="50000"/>
                  </a:schemeClr>
                </a:solidFill>
                <a:effectLst>
                  <a:outerShdw blurRad="38100" dist="38100" dir="2700000" algn="tl">
                    <a:srgbClr val="000000">
                      <a:alpha val="43137"/>
                    </a:srgbClr>
                  </a:outerShdw>
                </a:effectLst>
                <a:hlinkClick r:id="rId3" action="ppaction://hlinkfile"/>
              </a:rPr>
              <a:t>QUESTIONARIO DOCENTI:</a:t>
            </a:r>
            <a:br>
              <a:rPr lang="it-IT" u="sng" cap="none" dirty="0" smtClean="0">
                <a:solidFill>
                  <a:schemeClr val="accent3">
                    <a:lumMod val="50000"/>
                  </a:schemeClr>
                </a:solidFill>
                <a:effectLst>
                  <a:outerShdw blurRad="38100" dist="38100" dir="2700000" algn="tl">
                    <a:srgbClr val="000000">
                      <a:alpha val="43137"/>
                    </a:srgbClr>
                  </a:outerShdw>
                </a:effectLst>
                <a:hlinkClick r:id="rId3" action="ppaction://hlinkfile"/>
              </a:rPr>
            </a:br>
            <a:r>
              <a:rPr lang="it-IT" cap="none" dirty="0" smtClean="0">
                <a:solidFill>
                  <a:schemeClr val="bg1"/>
                </a:solidFill>
              </a:rPr>
              <a:t>n. 3 docenti di scuola Primaria partecipanti alla </a:t>
            </a:r>
            <a:br>
              <a:rPr lang="it-IT" cap="none" dirty="0" smtClean="0">
                <a:solidFill>
                  <a:schemeClr val="bg1"/>
                </a:solidFill>
              </a:rPr>
            </a:br>
            <a:r>
              <a:rPr lang="it-IT" cap="none" dirty="0" smtClean="0">
                <a:solidFill>
                  <a:schemeClr val="bg1"/>
                </a:solidFill>
              </a:rPr>
              <a:t>Ricerca – Azione.</a:t>
            </a:r>
            <a:endParaRPr lang="it-IT" dirty="0">
              <a:solidFill>
                <a:schemeClr val="accent3">
                  <a:lumMod val="50000"/>
                </a:scheme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8290852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a:xfrm>
            <a:off x="684211" y="150224"/>
            <a:ext cx="10784976" cy="685799"/>
          </a:xfrm>
        </p:spPr>
        <p:txBody>
          <a:bodyPr>
            <a:normAutofit/>
          </a:bodyPr>
          <a:lstStyle/>
          <a:p>
            <a:pPr algn="ctr"/>
            <a:r>
              <a:rPr lang="it-IT" sz="2800" b="1" dirty="0" smtClean="0">
                <a:solidFill>
                  <a:schemeClr val="accent1"/>
                </a:solidFill>
                <a:effectLst>
                  <a:outerShdw blurRad="38100" dist="38100" dir="2700000" algn="tl">
                    <a:srgbClr val="000000">
                      <a:alpha val="43137"/>
                    </a:srgbClr>
                  </a:outerShdw>
                </a:effectLst>
              </a:rPr>
              <a:t>L</a:t>
            </a:r>
            <a:r>
              <a:rPr lang="it-IT" sz="2800" b="1" cap="none" dirty="0" smtClean="0">
                <a:solidFill>
                  <a:schemeClr val="accent1"/>
                </a:solidFill>
                <a:effectLst>
                  <a:outerShdw blurRad="38100" dist="38100" dir="2700000" algn="tl">
                    <a:srgbClr val="000000">
                      <a:alpha val="43137"/>
                    </a:srgbClr>
                  </a:outerShdw>
                </a:effectLst>
              </a:rPr>
              <a:t>a</a:t>
            </a:r>
            <a:r>
              <a:rPr lang="it-IT" sz="2800" b="1" dirty="0" smtClean="0">
                <a:solidFill>
                  <a:schemeClr val="accent1"/>
                </a:solidFill>
                <a:effectLst>
                  <a:outerShdw blurRad="38100" dist="38100" dir="2700000" algn="tl">
                    <a:srgbClr val="000000">
                      <a:alpha val="43137"/>
                    </a:srgbClr>
                  </a:outerShdw>
                </a:effectLst>
              </a:rPr>
              <a:t> ricerca – azione: </a:t>
            </a:r>
            <a:r>
              <a:rPr lang="it-IT" sz="2800" b="1" cap="none" dirty="0" smtClean="0">
                <a:solidFill>
                  <a:schemeClr val="accent1"/>
                </a:solidFill>
                <a:effectLst>
                  <a:outerShdw blurRad="38100" dist="38100" dir="2700000" algn="tl">
                    <a:srgbClr val="000000">
                      <a:alpha val="43137"/>
                    </a:srgbClr>
                  </a:outerShdw>
                </a:effectLst>
              </a:rPr>
              <a:t>valutazione degli esiti finali</a:t>
            </a:r>
            <a:endParaRPr lang="it-IT" sz="2800" b="1" dirty="0">
              <a:solidFill>
                <a:schemeClr val="accent1"/>
              </a:solidFill>
              <a:effectLst>
                <a:outerShdw blurRad="38100" dist="38100" dir="2700000" algn="tl">
                  <a:srgbClr val="000000">
                    <a:alpha val="43137"/>
                  </a:srgbClr>
                </a:outerShdw>
              </a:effectLst>
            </a:endParaRPr>
          </a:p>
        </p:txBody>
      </p:sp>
      <p:sp>
        <p:nvSpPr>
          <p:cNvPr id="3" name="Segnaposto testo 2"/>
          <p:cNvSpPr>
            <a:spLocks noGrp="1"/>
          </p:cNvSpPr>
          <p:nvPr>
            <p:ph type="body" idx="1"/>
          </p:nvPr>
        </p:nvSpPr>
        <p:spPr>
          <a:xfrm>
            <a:off x="796833" y="836024"/>
            <a:ext cx="11103430" cy="5734594"/>
          </a:xfrm>
        </p:spPr>
        <p:txBody>
          <a:bodyPr>
            <a:normAutofit fontScale="92500" lnSpcReduction="20000"/>
          </a:bodyPr>
          <a:lstStyle/>
          <a:p>
            <a:pPr algn="just"/>
            <a:endParaRPr lang="it-IT" sz="2100" dirty="0" smtClean="0">
              <a:solidFill>
                <a:schemeClr val="bg1"/>
              </a:solidFill>
            </a:endParaRPr>
          </a:p>
          <a:p>
            <a:pPr algn="just"/>
            <a:r>
              <a:rPr lang="it-IT" sz="2100" dirty="0" smtClean="0">
                <a:solidFill>
                  <a:schemeClr val="bg1"/>
                </a:solidFill>
              </a:rPr>
              <a:t>I </a:t>
            </a:r>
            <a:r>
              <a:rPr lang="it-IT" sz="2100" dirty="0">
                <a:solidFill>
                  <a:schemeClr val="bg1"/>
                </a:solidFill>
              </a:rPr>
              <a:t>questionari, strumenti quantitativi somministrati durante questo percorso di Ricerca-Azione, hanno verificato le ipotesi di partenza:</a:t>
            </a:r>
          </a:p>
          <a:p>
            <a:pPr marL="457200" indent="-457200">
              <a:buFont typeface="+mj-lt"/>
              <a:buAutoNum type="arabicParenR"/>
            </a:pPr>
            <a:r>
              <a:rPr lang="it-IT" sz="2100" dirty="0" smtClean="0">
                <a:solidFill>
                  <a:schemeClr val="bg1"/>
                </a:solidFill>
              </a:rPr>
              <a:t>la </a:t>
            </a:r>
            <a:r>
              <a:rPr lang="it-IT" sz="2100" dirty="0">
                <a:solidFill>
                  <a:schemeClr val="bg1"/>
                </a:solidFill>
              </a:rPr>
              <a:t>presenza degli alunni immigrati in classe ha facilitato l’acquisizione di un atteggiamento accogliente da parte degli alunni italofoni appartenenti alla classe sperimentale.</a:t>
            </a:r>
          </a:p>
          <a:p>
            <a:pPr marL="457200" indent="-457200">
              <a:buFont typeface="+mj-lt"/>
              <a:buAutoNum type="arabicParenR"/>
            </a:pPr>
            <a:r>
              <a:rPr lang="it-IT" sz="2100" dirty="0" smtClean="0">
                <a:solidFill>
                  <a:schemeClr val="bg1"/>
                </a:solidFill>
              </a:rPr>
              <a:t>nella </a:t>
            </a:r>
            <a:r>
              <a:rPr lang="it-IT" sz="2100" dirty="0">
                <a:solidFill>
                  <a:schemeClr val="bg1"/>
                </a:solidFill>
              </a:rPr>
              <a:t>classe di controllo, ovvero in assenza di alunni immigrati, la competenza interculturale del docente ha inciso nel preparare un contesto classe accogliente. </a:t>
            </a:r>
          </a:p>
          <a:p>
            <a:pPr algn="just"/>
            <a:r>
              <a:rPr lang="it-IT" sz="2100" dirty="0">
                <a:solidFill>
                  <a:schemeClr val="bg1"/>
                </a:solidFill>
              </a:rPr>
              <a:t>Le ipotesi verificate, inoltre, sono state incrementate da ulteriori dati che hanno offerto nuove riflessioni e constatazioni:</a:t>
            </a:r>
          </a:p>
          <a:p>
            <a:pPr marL="342900" indent="-342900">
              <a:buFont typeface="Wingdings" panose="05000000000000000000" pitchFamily="2" charset="2"/>
              <a:buChar char="ü"/>
            </a:pPr>
            <a:r>
              <a:rPr lang="it-IT" sz="2100" dirty="0" smtClean="0">
                <a:solidFill>
                  <a:schemeClr val="bg1"/>
                </a:solidFill>
              </a:rPr>
              <a:t>la </a:t>
            </a:r>
            <a:r>
              <a:rPr lang="it-IT" sz="2100" dirty="0">
                <a:solidFill>
                  <a:schemeClr val="bg1"/>
                </a:solidFill>
              </a:rPr>
              <a:t>socializzazione del termine “Immigrato” si è riscontrata in entrambi i campioni della ricerca a prescindere, quindi, dalla presenza in classe dell’alunno straniero;</a:t>
            </a:r>
          </a:p>
          <a:p>
            <a:pPr marL="342900" indent="-342900">
              <a:buFont typeface="Wingdings" panose="05000000000000000000" pitchFamily="2" charset="2"/>
              <a:buChar char="ü"/>
            </a:pPr>
            <a:r>
              <a:rPr lang="it-IT" sz="2100" dirty="0" smtClean="0">
                <a:solidFill>
                  <a:schemeClr val="bg1"/>
                </a:solidFill>
              </a:rPr>
              <a:t>tutti </a:t>
            </a:r>
            <a:r>
              <a:rPr lang="it-IT" sz="2100" dirty="0">
                <a:solidFill>
                  <a:schemeClr val="bg1"/>
                </a:solidFill>
              </a:rPr>
              <a:t>gli immigrati sono di origine Rumena e non risiedono con stabilità; </a:t>
            </a:r>
          </a:p>
          <a:p>
            <a:pPr marL="342900" indent="-342900">
              <a:buFont typeface="Wingdings" panose="05000000000000000000" pitchFamily="2" charset="2"/>
              <a:buChar char="ü"/>
            </a:pPr>
            <a:r>
              <a:rPr lang="it-IT" sz="2100" dirty="0" smtClean="0">
                <a:solidFill>
                  <a:schemeClr val="bg1"/>
                </a:solidFill>
              </a:rPr>
              <a:t>gli </a:t>
            </a:r>
            <a:r>
              <a:rPr lang="it-IT" sz="2100" dirty="0">
                <a:solidFill>
                  <a:schemeClr val="bg1"/>
                </a:solidFill>
              </a:rPr>
              <a:t>alunni immigrati dichiarano di stare bene a scuola: quindi una istituzione, quest’ultima, che promuove l’inclusione e preserva le relazioni interpersonali;</a:t>
            </a:r>
          </a:p>
          <a:p>
            <a:pPr marL="342900" indent="-342900">
              <a:buFont typeface="Wingdings" panose="05000000000000000000" pitchFamily="2" charset="2"/>
              <a:buChar char="ü"/>
            </a:pPr>
            <a:r>
              <a:rPr lang="it-IT" sz="2100" dirty="0" smtClean="0">
                <a:solidFill>
                  <a:schemeClr val="bg1"/>
                </a:solidFill>
              </a:rPr>
              <a:t>tutti </a:t>
            </a:r>
            <a:r>
              <a:rPr lang="it-IT" sz="2100" dirty="0">
                <a:solidFill>
                  <a:schemeClr val="bg1"/>
                </a:solidFill>
              </a:rPr>
              <a:t>i docenti dimostrano un atteggiamento positivo verso gli alunni immigrati e conoscono le pratiche riferite all’accoglienza;</a:t>
            </a:r>
          </a:p>
          <a:p>
            <a:pPr marL="342900" indent="-342900">
              <a:buFont typeface="Wingdings" panose="05000000000000000000" pitchFamily="2" charset="2"/>
              <a:buChar char="ü"/>
            </a:pPr>
            <a:r>
              <a:rPr lang="it-IT" sz="2100" dirty="0" smtClean="0">
                <a:solidFill>
                  <a:schemeClr val="bg1"/>
                </a:solidFill>
              </a:rPr>
              <a:t>tutti </a:t>
            </a:r>
            <a:r>
              <a:rPr lang="it-IT" sz="2100" dirty="0">
                <a:solidFill>
                  <a:schemeClr val="bg1"/>
                </a:solidFill>
              </a:rPr>
              <a:t>gli alunni non italofoni pensano e dichiarano che la scuola frequentata funzioni bene.</a:t>
            </a:r>
          </a:p>
          <a:p>
            <a:pPr marL="342900" indent="-342900" algn="just">
              <a:buFont typeface="Wingdings" panose="05000000000000000000" pitchFamily="2" charset="2"/>
              <a:buChar char="ü"/>
            </a:pPr>
            <a:endParaRPr lang="it-IT"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2150784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a:xfrm>
            <a:off x="684211" y="137160"/>
            <a:ext cx="10928667" cy="659674"/>
          </a:xfrm>
        </p:spPr>
        <p:txBody>
          <a:bodyPr/>
          <a:lstStyle/>
          <a:p>
            <a:pPr algn="ctr"/>
            <a:r>
              <a:rPr lang="it-IT" b="1" dirty="0" smtClean="0">
                <a:solidFill>
                  <a:schemeClr val="accent3"/>
                </a:solidFill>
                <a:effectLst>
                  <a:outerShdw blurRad="38100" dist="38100" dir="2700000" algn="tl">
                    <a:srgbClr val="000000">
                      <a:alpha val="43137"/>
                    </a:srgbClr>
                  </a:outerShdw>
                </a:effectLst>
              </a:rPr>
              <a:t>Criticità </a:t>
            </a:r>
            <a:endParaRPr lang="it-IT" b="1" dirty="0">
              <a:solidFill>
                <a:schemeClr val="accent3"/>
              </a:solidFill>
              <a:effectLst>
                <a:outerShdw blurRad="38100" dist="38100" dir="2700000" algn="tl">
                  <a:srgbClr val="000000">
                    <a:alpha val="43137"/>
                  </a:srgbClr>
                </a:outerShdw>
              </a:effectLst>
            </a:endParaRPr>
          </a:p>
        </p:txBody>
      </p:sp>
      <p:sp>
        <p:nvSpPr>
          <p:cNvPr id="3" name="Segnaposto testo 2"/>
          <p:cNvSpPr>
            <a:spLocks noGrp="1"/>
          </p:cNvSpPr>
          <p:nvPr>
            <p:ph type="body" idx="1"/>
          </p:nvPr>
        </p:nvSpPr>
        <p:spPr>
          <a:xfrm>
            <a:off x="684211" y="1058092"/>
            <a:ext cx="11268303" cy="5643154"/>
          </a:xfrm>
        </p:spPr>
        <p:txBody>
          <a:bodyPr>
            <a:normAutofit lnSpcReduction="10000"/>
          </a:bodyPr>
          <a:lstStyle/>
          <a:p>
            <a:pPr algn="just"/>
            <a:r>
              <a:rPr lang="it-IT" sz="2400" dirty="0">
                <a:solidFill>
                  <a:schemeClr val="bg1"/>
                </a:solidFill>
              </a:rPr>
              <a:t>Una prospettiva diversa si ha nella lettura dei dati del questionario docenti che, sebbene verifichi le ipotesi iniziali, rivela una problematicità intrinseca in riferimento a:</a:t>
            </a:r>
          </a:p>
          <a:p>
            <a:pPr marL="342900" indent="-342900" algn="just">
              <a:buFont typeface="Wingdings" panose="05000000000000000000" pitchFamily="2" charset="2"/>
              <a:buChar char="q"/>
            </a:pPr>
            <a:r>
              <a:rPr lang="it-IT" sz="2400" dirty="0" smtClean="0">
                <a:solidFill>
                  <a:schemeClr val="bg1"/>
                </a:solidFill>
              </a:rPr>
              <a:t>poca </a:t>
            </a:r>
            <a:r>
              <a:rPr lang="it-IT" sz="2400" dirty="0">
                <a:solidFill>
                  <a:schemeClr val="bg1"/>
                </a:solidFill>
              </a:rPr>
              <a:t>conoscenza del vissuto degli alunni immigrati che porta loro a individuare problemi di comunicazione-relazione con i compagni e con i docenti stessi, ponendo attenzione maggiormente sulla competenza linguistica;</a:t>
            </a:r>
          </a:p>
          <a:p>
            <a:pPr marL="342900" indent="-342900" algn="just">
              <a:buFont typeface="Wingdings" panose="05000000000000000000" pitchFamily="2" charset="2"/>
              <a:buChar char="q"/>
            </a:pPr>
            <a:r>
              <a:rPr lang="it-IT" sz="2400" dirty="0" smtClean="0">
                <a:solidFill>
                  <a:schemeClr val="bg1"/>
                </a:solidFill>
              </a:rPr>
              <a:t>difficoltà </a:t>
            </a:r>
            <a:r>
              <a:rPr lang="it-IT" sz="2400" dirty="0">
                <a:solidFill>
                  <a:schemeClr val="bg1"/>
                </a:solidFill>
              </a:rPr>
              <a:t>di gestione della classe eterogenea con alta percentuale di immigrati di nazionalità Rumena;</a:t>
            </a:r>
          </a:p>
          <a:p>
            <a:pPr marL="342900" indent="-342900" algn="just">
              <a:buFont typeface="Wingdings" panose="05000000000000000000" pitchFamily="2" charset="2"/>
              <a:buChar char="q"/>
            </a:pPr>
            <a:r>
              <a:rPr lang="it-IT" sz="2400" dirty="0" smtClean="0">
                <a:solidFill>
                  <a:schemeClr val="bg1"/>
                </a:solidFill>
              </a:rPr>
              <a:t>esperienza </a:t>
            </a:r>
            <a:r>
              <a:rPr lang="it-IT" sz="2400" dirty="0">
                <a:solidFill>
                  <a:schemeClr val="bg1"/>
                </a:solidFill>
              </a:rPr>
              <a:t>professionale limitata in classi con presenza di immigrati;</a:t>
            </a:r>
          </a:p>
          <a:p>
            <a:pPr marL="342900" indent="-342900" algn="just">
              <a:buFont typeface="Wingdings" panose="05000000000000000000" pitchFamily="2" charset="2"/>
              <a:buChar char="q"/>
            </a:pPr>
            <a:r>
              <a:rPr lang="it-IT" sz="2400" dirty="0" smtClean="0">
                <a:solidFill>
                  <a:schemeClr val="bg1"/>
                </a:solidFill>
              </a:rPr>
              <a:t>assenza </a:t>
            </a:r>
            <a:r>
              <a:rPr lang="it-IT" sz="2400" dirty="0">
                <a:solidFill>
                  <a:schemeClr val="bg1"/>
                </a:solidFill>
              </a:rPr>
              <a:t>del coinvolgimento delle famiglie degli alunni italofoni e di quelle degli alunni immigrati nel progetto di vita educativo e scolastico;</a:t>
            </a:r>
          </a:p>
          <a:p>
            <a:pPr marL="342900" indent="-342900" algn="just">
              <a:buFont typeface="Wingdings" panose="05000000000000000000" pitchFamily="2" charset="2"/>
              <a:buChar char="q"/>
            </a:pPr>
            <a:r>
              <a:rPr lang="it-IT" sz="2400" dirty="0" smtClean="0">
                <a:solidFill>
                  <a:schemeClr val="bg1"/>
                </a:solidFill>
              </a:rPr>
              <a:t>formazione </a:t>
            </a:r>
            <a:r>
              <a:rPr lang="it-IT" sz="2400" dirty="0">
                <a:solidFill>
                  <a:schemeClr val="bg1"/>
                </a:solidFill>
              </a:rPr>
              <a:t>di classi “ghetto” a seguito della stagionalità e poca stabilità dell’immigrazione.</a:t>
            </a:r>
          </a:p>
          <a:p>
            <a:pPr algn="just"/>
            <a:endParaRPr lang="it-IT" dirty="0">
              <a:solidFill>
                <a:schemeClr val="bg1"/>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7131801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a:xfrm>
            <a:off x="684212" y="254726"/>
            <a:ext cx="10798038" cy="738051"/>
          </a:xfrm>
        </p:spPr>
        <p:txBody>
          <a:bodyPr/>
          <a:lstStyle/>
          <a:p>
            <a:pPr algn="ctr"/>
            <a:r>
              <a:rPr lang="it-IT" b="1" cap="none" dirty="0" smtClean="0">
                <a:solidFill>
                  <a:schemeClr val="accent3"/>
                </a:solidFill>
                <a:effectLst>
                  <a:outerShdw blurRad="38100" dist="38100" dir="2700000" algn="tl">
                    <a:srgbClr val="000000">
                      <a:alpha val="43137"/>
                    </a:srgbClr>
                  </a:outerShdw>
                </a:effectLst>
              </a:rPr>
              <a:t>PROGETTUALITÀ FUTURA</a:t>
            </a:r>
            <a:endParaRPr lang="it-IT" cap="none" dirty="0"/>
          </a:p>
        </p:txBody>
      </p:sp>
      <p:sp>
        <p:nvSpPr>
          <p:cNvPr id="3" name="Segnaposto testo 2"/>
          <p:cNvSpPr>
            <a:spLocks noGrp="1"/>
          </p:cNvSpPr>
          <p:nvPr>
            <p:ph type="body" idx="1"/>
          </p:nvPr>
        </p:nvSpPr>
        <p:spPr>
          <a:xfrm>
            <a:off x="684212" y="992777"/>
            <a:ext cx="11137674" cy="5721532"/>
          </a:xfrm>
        </p:spPr>
        <p:txBody>
          <a:bodyPr>
            <a:normAutofit lnSpcReduction="10000"/>
          </a:bodyPr>
          <a:lstStyle/>
          <a:p>
            <a:pPr marL="285750" indent="-285750" algn="just">
              <a:buFont typeface="Wingdings" panose="05000000000000000000" pitchFamily="2" charset="2"/>
              <a:buChar char="q"/>
            </a:pPr>
            <a:r>
              <a:rPr lang="it-IT" dirty="0" smtClean="0">
                <a:solidFill>
                  <a:schemeClr val="bg1"/>
                </a:solidFill>
              </a:rPr>
              <a:t>Protocollo </a:t>
            </a:r>
            <a:r>
              <a:rPr lang="it-IT" dirty="0">
                <a:solidFill>
                  <a:schemeClr val="bg1"/>
                </a:solidFill>
              </a:rPr>
              <a:t>di Accoglienza per l’integrazione degli alunni stranieri;</a:t>
            </a:r>
          </a:p>
          <a:p>
            <a:pPr marL="285750" indent="-285750" algn="just">
              <a:buFont typeface="Wingdings" panose="05000000000000000000" pitchFamily="2" charset="2"/>
              <a:buChar char="q"/>
            </a:pPr>
            <a:r>
              <a:rPr lang="it-IT" dirty="0" smtClean="0">
                <a:solidFill>
                  <a:schemeClr val="bg1"/>
                </a:solidFill>
              </a:rPr>
              <a:t>Scheda </a:t>
            </a:r>
            <a:r>
              <a:rPr lang="it-IT" dirty="0">
                <a:solidFill>
                  <a:schemeClr val="bg1"/>
                </a:solidFill>
              </a:rPr>
              <a:t>di rilevamento del comportamento linguistico e relazionale degli allievi stranieri;</a:t>
            </a:r>
          </a:p>
          <a:p>
            <a:pPr marL="285750" indent="-285750" algn="just">
              <a:buFont typeface="Wingdings" panose="05000000000000000000" pitchFamily="2" charset="2"/>
              <a:buChar char="q"/>
            </a:pPr>
            <a:r>
              <a:rPr lang="it-IT" dirty="0" smtClean="0">
                <a:solidFill>
                  <a:schemeClr val="bg1"/>
                </a:solidFill>
              </a:rPr>
              <a:t>P.E.P</a:t>
            </a:r>
            <a:r>
              <a:rPr lang="it-IT" dirty="0">
                <a:solidFill>
                  <a:schemeClr val="bg1"/>
                </a:solidFill>
              </a:rPr>
              <a:t>. (Piano Educativo Personalizzato) condiviso con le famiglie degli alunni immigrati, migliorando la criticità del mancato coinvolgimento della </a:t>
            </a:r>
            <a:r>
              <a:rPr lang="it-IT" dirty="0" smtClean="0">
                <a:solidFill>
                  <a:schemeClr val="bg1"/>
                </a:solidFill>
              </a:rPr>
              <a:t>genitorialità.</a:t>
            </a:r>
          </a:p>
          <a:p>
            <a:pPr marL="285750" indent="-285750" algn="just">
              <a:buFont typeface="Wingdings" panose="05000000000000000000" pitchFamily="2" charset="2"/>
              <a:buChar char="q"/>
            </a:pPr>
            <a:r>
              <a:rPr lang="it-IT" dirty="0" smtClean="0">
                <a:solidFill>
                  <a:schemeClr val="bg1"/>
                </a:solidFill>
              </a:rPr>
              <a:t>progetto di Ricerca-Formazione, una proposta di formazione in servizio rivolto a tutti i docenti dell’Istituto, avente come obiettivo l’acquisizione di metodologie e tecniche didattiche di gestione della classe col fine di migliorare la competenza comunicazionale-relazionale di tutti gli alunni ed incrementare l’indice di inclusività previsto nel R.A.V. </a:t>
            </a:r>
            <a:endParaRPr lang="it-IT" dirty="0">
              <a:solidFill>
                <a:schemeClr val="bg1"/>
              </a:solidFill>
            </a:endParaRPr>
          </a:p>
          <a:p>
            <a:pPr marL="285750" indent="-285750" algn="just">
              <a:buFont typeface="Wingdings" panose="05000000000000000000" pitchFamily="2" charset="2"/>
              <a:buChar char="q"/>
            </a:pPr>
            <a:r>
              <a:rPr lang="it-IT" dirty="0" smtClean="0">
                <a:solidFill>
                  <a:schemeClr val="bg1"/>
                </a:solidFill>
              </a:rPr>
              <a:t>l’incremento dei momenti d’incontro e di dialogo con le famiglie di tutti gli alunni dell’Istituto, in cui sia assicurata la presenza della rappresentanza di genitori degli alunni immigrati, al fine di migliorare la partecipazione scolastica attiva degli stessi. </a:t>
            </a:r>
          </a:p>
          <a:p>
            <a:pPr marL="285750" indent="-285750" algn="just">
              <a:buFont typeface="Wingdings" panose="05000000000000000000" pitchFamily="2" charset="2"/>
              <a:buChar char="q"/>
            </a:pPr>
            <a:r>
              <a:rPr lang="it-IT" dirty="0" smtClean="0">
                <a:solidFill>
                  <a:schemeClr val="bg1"/>
                </a:solidFill>
              </a:rPr>
              <a:t>il convogliare le risorse interne ed esterne alla scuola per finanziare progetti che prevedano la presenza della figura del Mediatore Interculturale: una risorsa indispensabile nella realtà quotidiana della scuola odierna.</a:t>
            </a:r>
          </a:p>
          <a:p>
            <a:pPr algn="just"/>
            <a:endParaRPr lang="it-IT" sz="1800" dirty="0">
              <a:solidFill>
                <a:schemeClr val="bg1"/>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8621576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a:xfrm>
            <a:off x="684212" y="391887"/>
            <a:ext cx="11033171" cy="4467496"/>
          </a:xfrm>
        </p:spPr>
        <p:txBody>
          <a:bodyPr>
            <a:normAutofit fontScale="90000"/>
          </a:bodyPr>
          <a:lstStyle/>
          <a:p>
            <a:pPr algn="ctr">
              <a:lnSpc>
                <a:spcPct val="150000"/>
              </a:lnSpc>
            </a:pPr>
            <a:r>
              <a:rPr lang="it-IT" sz="3600" b="1" cap="none" dirty="0" smtClean="0">
                <a:solidFill>
                  <a:schemeClr val="accent3">
                    <a:lumMod val="75000"/>
                  </a:schemeClr>
                </a:solidFill>
                <a:effectLst>
                  <a:outerShdw blurRad="38100" dist="38100" dir="2700000" algn="tl">
                    <a:srgbClr val="000000">
                      <a:alpha val="43137"/>
                    </a:srgbClr>
                  </a:outerShdw>
                </a:effectLst>
              </a:rPr>
              <a:t/>
            </a:r>
            <a:br>
              <a:rPr lang="it-IT" sz="3600" b="1" cap="none" dirty="0" smtClean="0">
                <a:solidFill>
                  <a:schemeClr val="accent3">
                    <a:lumMod val="75000"/>
                  </a:schemeClr>
                </a:solidFill>
                <a:effectLst>
                  <a:outerShdw blurRad="38100" dist="38100" dir="2700000" algn="tl">
                    <a:srgbClr val="000000">
                      <a:alpha val="43137"/>
                    </a:srgbClr>
                  </a:outerShdw>
                </a:effectLst>
              </a:rPr>
            </a:br>
            <a:r>
              <a:rPr lang="it-IT" sz="3600" b="1" cap="none" dirty="0" smtClean="0">
                <a:solidFill>
                  <a:schemeClr val="accent3">
                    <a:lumMod val="75000"/>
                  </a:schemeClr>
                </a:solidFill>
                <a:effectLst>
                  <a:outerShdw blurRad="38100" dist="38100" dir="2700000" algn="tl">
                    <a:srgbClr val="000000">
                      <a:alpha val="43137"/>
                    </a:srgbClr>
                  </a:outerShdw>
                </a:effectLst>
              </a:rPr>
              <a:t>«Ad un pensiero che isola e separa </a:t>
            </a:r>
            <a:br>
              <a:rPr lang="it-IT" sz="3600" b="1" cap="none" dirty="0" smtClean="0">
                <a:solidFill>
                  <a:schemeClr val="accent3">
                    <a:lumMod val="75000"/>
                  </a:schemeClr>
                </a:solidFill>
                <a:effectLst>
                  <a:outerShdw blurRad="38100" dist="38100" dir="2700000" algn="tl">
                    <a:srgbClr val="000000">
                      <a:alpha val="43137"/>
                    </a:srgbClr>
                  </a:outerShdw>
                </a:effectLst>
              </a:rPr>
            </a:br>
            <a:r>
              <a:rPr lang="it-IT" sz="3600" b="1" cap="none" dirty="0" smtClean="0">
                <a:solidFill>
                  <a:schemeClr val="accent3">
                    <a:lumMod val="75000"/>
                  </a:schemeClr>
                </a:solidFill>
                <a:effectLst>
                  <a:outerShdw blurRad="38100" dist="38100" dir="2700000" algn="tl">
                    <a:srgbClr val="000000">
                      <a:alpha val="43137"/>
                    </a:srgbClr>
                  </a:outerShdw>
                </a:effectLst>
              </a:rPr>
              <a:t>bisogna sostituire un pensiero </a:t>
            </a:r>
            <a:br>
              <a:rPr lang="it-IT" sz="3600" b="1" cap="none" dirty="0" smtClean="0">
                <a:solidFill>
                  <a:schemeClr val="accent3">
                    <a:lumMod val="75000"/>
                  </a:schemeClr>
                </a:solidFill>
                <a:effectLst>
                  <a:outerShdw blurRad="38100" dist="38100" dir="2700000" algn="tl">
                    <a:srgbClr val="000000">
                      <a:alpha val="43137"/>
                    </a:srgbClr>
                  </a:outerShdw>
                </a:effectLst>
              </a:rPr>
            </a:br>
            <a:r>
              <a:rPr lang="it-IT" sz="3600" b="1" cap="none" dirty="0" smtClean="0">
                <a:solidFill>
                  <a:schemeClr val="accent3">
                    <a:lumMod val="75000"/>
                  </a:schemeClr>
                </a:solidFill>
                <a:effectLst>
                  <a:outerShdw blurRad="38100" dist="38100" dir="2700000" algn="tl">
                    <a:srgbClr val="000000">
                      <a:alpha val="43137"/>
                    </a:srgbClr>
                  </a:outerShdw>
                </a:effectLst>
              </a:rPr>
              <a:t>che distingue ed unisce. </a:t>
            </a:r>
            <a:br>
              <a:rPr lang="it-IT" sz="3600" b="1" cap="none" dirty="0" smtClean="0">
                <a:solidFill>
                  <a:schemeClr val="accent3">
                    <a:lumMod val="75000"/>
                  </a:schemeClr>
                </a:solidFill>
                <a:effectLst>
                  <a:outerShdw blurRad="38100" dist="38100" dir="2700000" algn="tl">
                    <a:srgbClr val="000000">
                      <a:alpha val="43137"/>
                    </a:srgbClr>
                  </a:outerShdw>
                </a:effectLst>
              </a:rPr>
            </a:br>
            <a:r>
              <a:rPr lang="it-IT" sz="3600" b="1" cap="none" dirty="0" smtClean="0">
                <a:solidFill>
                  <a:schemeClr val="accent3">
                    <a:lumMod val="75000"/>
                  </a:schemeClr>
                </a:solidFill>
                <a:effectLst>
                  <a:outerShdw blurRad="38100" dist="38100" dir="2700000" algn="tl">
                    <a:srgbClr val="000000">
                      <a:alpha val="43137"/>
                    </a:srgbClr>
                  </a:outerShdw>
                </a:effectLst>
              </a:rPr>
              <a:t>ad un pensiero riduttivo, </a:t>
            </a:r>
            <a:br>
              <a:rPr lang="it-IT" sz="3600" b="1" cap="none" dirty="0" smtClean="0">
                <a:solidFill>
                  <a:schemeClr val="accent3">
                    <a:lumMod val="75000"/>
                  </a:schemeClr>
                </a:solidFill>
                <a:effectLst>
                  <a:outerShdw blurRad="38100" dist="38100" dir="2700000" algn="tl">
                    <a:srgbClr val="000000">
                      <a:alpha val="43137"/>
                    </a:srgbClr>
                  </a:outerShdw>
                </a:effectLst>
              </a:rPr>
            </a:br>
            <a:r>
              <a:rPr lang="it-IT" sz="3600" b="1" cap="none" dirty="0" smtClean="0">
                <a:solidFill>
                  <a:schemeClr val="accent3">
                    <a:lumMod val="75000"/>
                  </a:schemeClr>
                </a:solidFill>
                <a:effectLst>
                  <a:outerShdw blurRad="38100" dist="38100" dir="2700000" algn="tl">
                    <a:srgbClr val="000000">
                      <a:alpha val="43137"/>
                    </a:srgbClr>
                  </a:outerShdw>
                </a:effectLst>
              </a:rPr>
              <a:t>un pensiero del complesso»</a:t>
            </a:r>
            <a:br>
              <a:rPr lang="it-IT" sz="3600" b="1" cap="none" dirty="0" smtClean="0">
                <a:solidFill>
                  <a:schemeClr val="accent3">
                    <a:lumMod val="75000"/>
                  </a:schemeClr>
                </a:solidFill>
                <a:effectLst>
                  <a:outerShdw blurRad="38100" dist="38100" dir="2700000" algn="tl">
                    <a:srgbClr val="000000">
                      <a:alpha val="43137"/>
                    </a:srgbClr>
                  </a:outerShdw>
                </a:effectLst>
              </a:rPr>
            </a:br>
            <a:r>
              <a:rPr lang="it-IT" dirty="0"/>
              <a:t/>
            </a:r>
            <a:br>
              <a:rPr lang="it-IT" dirty="0"/>
            </a:br>
            <a:endParaRPr lang="it-IT" dirty="0"/>
          </a:p>
        </p:txBody>
      </p:sp>
      <p:sp>
        <p:nvSpPr>
          <p:cNvPr id="3" name="Segnaposto testo 2"/>
          <p:cNvSpPr>
            <a:spLocks noGrp="1"/>
          </p:cNvSpPr>
          <p:nvPr>
            <p:ph type="body" idx="1"/>
          </p:nvPr>
        </p:nvSpPr>
        <p:spPr>
          <a:xfrm>
            <a:off x="684211" y="5133702"/>
            <a:ext cx="10941731" cy="1084218"/>
          </a:xfrm>
        </p:spPr>
        <p:txBody>
          <a:bodyPr/>
          <a:lstStyle/>
          <a:p>
            <a:pPr algn="ctr"/>
            <a:r>
              <a:rPr lang="it-IT" sz="2400" b="1" dirty="0">
                <a:effectLst>
                  <a:outerShdw blurRad="38100" dist="38100" dir="2700000" algn="tl">
                    <a:srgbClr val="000000">
                      <a:alpha val="43137"/>
                    </a:srgbClr>
                  </a:outerShdw>
                </a:effectLst>
              </a:rPr>
              <a:t>E. </a:t>
            </a:r>
            <a:r>
              <a:rPr lang="it-IT" sz="2400" b="1" dirty="0" err="1">
                <a:effectLst>
                  <a:outerShdw blurRad="38100" dist="38100" dir="2700000" algn="tl">
                    <a:srgbClr val="000000">
                      <a:alpha val="43137"/>
                    </a:srgbClr>
                  </a:outerShdw>
                </a:effectLst>
              </a:rPr>
              <a:t>Morin</a:t>
            </a:r>
            <a:r>
              <a:rPr lang="it-IT" sz="2400" b="1" dirty="0">
                <a:effectLst>
                  <a:outerShdw blurRad="38100" dist="38100" dir="2700000" algn="tl">
                    <a:srgbClr val="000000">
                      <a:alpha val="43137"/>
                    </a:srgbClr>
                  </a:outerShdw>
                </a:effectLst>
              </a:rPr>
              <a:t>, La testa ben fatta</a:t>
            </a:r>
            <a:r>
              <a:rPr lang="it-IT" sz="2400" dirty="0"/>
              <a:t/>
            </a:r>
            <a:br>
              <a:rPr lang="it-IT" sz="2400" dirty="0"/>
            </a:br>
            <a:endParaRPr lang="it-IT" sz="2400" dirty="0"/>
          </a:p>
          <a:p>
            <a:endParaRPr lang="it-IT"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36954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asellaDiTesto 1"/>
          <p:cNvSpPr txBox="1"/>
          <p:nvPr/>
        </p:nvSpPr>
        <p:spPr>
          <a:xfrm>
            <a:off x="718457" y="600891"/>
            <a:ext cx="11210946" cy="5632311"/>
          </a:xfrm>
          <a:prstGeom prst="rect">
            <a:avLst/>
          </a:prstGeom>
          <a:noFill/>
        </p:spPr>
        <p:txBody>
          <a:bodyPr wrap="square" rtlCol="0">
            <a:spAutoFit/>
          </a:bodyPr>
          <a:lstStyle/>
          <a:p>
            <a:pPr>
              <a:lnSpc>
                <a:spcPct val="150000"/>
              </a:lnSpc>
            </a:pPr>
            <a:r>
              <a:rPr lang="it-IT" sz="2000" b="1" dirty="0">
                <a:solidFill>
                  <a:schemeClr val="bg1"/>
                </a:solidFill>
              </a:rPr>
              <a:t>L</a:t>
            </a:r>
            <a:r>
              <a:rPr lang="it-IT" sz="2000" b="1" dirty="0" smtClean="0">
                <a:solidFill>
                  <a:schemeClr val="bg1"/>
                </a:solidFill>
              </a:rPr>
              <a:t>a pedagogia INTERCULTURALE</a:t>
            </a:r>
          </a:p>
          <a:p>
            <a:pPr algn="just">
              <a:lnSpc>
                <a:spcPct val="150000"/>
              </a:lnSpc>
            </a:pPr>
            <a:r>
              <a:rPr lang="it-IT" sz="2400" dirty="0" smtClean="0">
                <a:solidFill>
                  <a:schemeClr val="bg1"/>
                </a:solidFill>
              </a:rPr>
              <a:t>L’incontro con lo </a:t>
            </a:r>
            <a:r>
              <a:rPr lang="it-IT" sz="2400" i="1" u="sng" dirty="0" smtClean="0">
                <a:solidFill>
                  <a:schemeClr val="bg1"/>
                </a:solidFill>
              </a:rPr>
              <a:t>straniero</a:t>
            </a:r>
            <a:r>
              <a:rPr lang="it-IT" sz="2400" dirty="0" smtClean="0">
                <a:solidFill>
                  <a:schemeClr val="bg1"/>
                </a:solidFill>
              </a:rPr>
              <a:t> rappresenta perciò una sfida, una possibilità di confronto e di riflessione sul piano dei valori, delle regole, dei comportamenti. L’approccio interculturale aggiunge la possibilità del dialogo, del confronto e dell’interazione.</a:t>
            </a:r>
          </a:p>
          <a:p>
            <a:pPr algn="just">
              <a:lnSpc>
                <a:spcPct val="150000"/>
              </a:lnSpc>
            </a:pPr>
            <a:r>
              <a:rPr lang="it-IT" sz="2400" dirty="0" smtClean="0">
                <a:solidFill>
                  <a:schemeClr val="bg1"/>
                </a:solidFill>
              </a:rPr>
              <a:t>Pertanto, la pedagogia interculturale deve promuovere l’incontro con l’</a:t>
            </a:r>
            <a:r>
              <a:rPr lang="it-IT" sz="2400" i="1" u="sng" dirty="0" smtClean="0">
                <a:solidFill>
                  <a:schemeClr val="bg1"/>
                </a:solidFill>
              </a:rPr>
              <a:t>altro</a:t>
            </a:r>
            <a:r>
              <a:rPr lang="it-IT" sz="2400" dirty="0" smtClean="0">
                <a:solidFill>
                  <a:schemeClr val="bg1"/>
                </a:solidFill>
              </a:rPr>
              <a:t> e la costruzione di significati condivisi, nel tentativo dialogico di costruire un </a:t>
            </a:r>
            <a:r>
              <a:rPr lang="it-IT" sz="2400" i="1" u="sng" dirty="0" smtClean="0">
                <a:solidFill>
                  <a:schemeClr val="bg1"/>
                </a:solidFill>
              </a:rPr>
              <a:t>pezzetto di mondo comune</a:t>
            </a:r>
            <a:r>
              <a:rPr lang="it-IT" sz="2400" dirty="0" smtClean="0">
                <a:solidFill>
                  <a:schemeClr val="bg1"/>
                </a:solidFill>
              </a:rPr>
              <a:t>, un reale dialogo interculturale, alimentato dalle occasioni quotidiane di confronto, cooperazione e continua scoperta di analogie e differenze.</a:t>
            </a:r>
            <a:endParaRPr lang="it-IT" sz="2400" dirty="0">
              <a:solidFill>
                <a:schemeClr val="bg1"/>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980827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asellaDiTesto 1"/>
          <p:cNvSpPr txBox="1"/>
          <p:nvPr/>
        </p:nvSpPr>
        <p:spPr>
          <a:xfrm>
            <a:off x="849086" y="718457"/>
            <a:ext cx="10756760" cy="4524315"/>
          </a:xfrm>
          <a:prstGeom prst="rect">
            <a:avLst/>
          </a:prstGeom>
          <a:noFill/>
        </p:spPr>
        <p:txBody>
          <a:bodyPr wrap="square" rtlCol="0">
            <a:spAutoFit/>
          </a:bodyPr>
          <a:lstStyle/>
          <a:p>
            <a:pPr>
              <a:lnSpc>
                <a:spcPct val="150000"/>
              </a:lnSpc>
            </a:pPr>
            <a:r>
              <a:rPr lang="it-IT" sz="2400" b="1" dirty="0" smtClean="0">
                <a:solidFill>
                  <a:schemeClr val="bg1"/>
                </a:solidFill>
              </a:rPr>
              <a:t>Le competenze interculturali: verso una scuola inclusiva</a:t>
            </a:r>
          </a:p>
          <a:p>
            <a:pPr>
              <a:lnSpc>
                <a:spcPct val="150000"/>
              </a:lnSpc>
            </a:pPr>
            <a:endParaRPr lang="it-IT" sz="2400" b="1" dirty="0">
              <a:solidFill>
                <a:schemeClr val="bg1"/>
              </a:solidFill>
            </a:endParaRPr>
          </a:p>
          <a:p>
            <a:pPr algn="just">
              <a:lnSpc>
                <a:spcPct val="150000"/>
              </a:lnSpc>
            </a:pPr>
            <a:r>
              <a:rPr lang="it-IT" sz="2400" dirty="0" smtClean="0">
                <a:solidFill>
                  <a:schemeClr val="bg1"/>
                </a:solidFill>
              </a:rPr>
              <a:t>E’ necessario che gli insegnanti acquisiscano competenze di </a:t>
            </a:r>
            <a:r>
              <a:rPr lang="it-IT" sz="2400" i="1" u="sng" dirty="0" smtClean="0">
                <a:solidFill>
                  <a:schemeClr val="bg1"/>
                </a:solidFill>
              </a:rPr>
              <a:t>comunicazione interculturale</a:t>
            </a:r>
            <a:r>
              <a:rPr lang="it-IT" sz="2400" u="sng" dirty="0" smtClean="0">
                <a:solidFill>
                  <a:schemeClr val="bg1"/>
                </a:solidFill>
              </a:rPr>
              <a:t> </a:t>
            </a:r>
            <a:r>
              <a:rPr lang="it-IT" sz="2400" dirty="0" smtClean="0">
                <a:solidFill>
                  <a:schemeClr val="bg1"/>
                </a:solidFill>
              </a:rPr>
              <a:t>per impiegare i concetti in maniera corretta e per gestire i conflitti, apprendendo conflitti, etnocentrismo, stereotipi e pregiudizi non sono eliminabili dall’esistenza umana: </a:t>
            </a:r>
          </a:p>
          <a:p>
            <a:pPr algn="just">
              <a:lnSpc>
                <a:spcPct val="150000"/>
              </a:lnSpc>
            </a:pPr>
            <a:r>
              <a:rPr lang="it-IT" sz="2400" dirty="0" smtClean="0">
                <a:solidFill>
                  <a:schemeClr val="bg1"/>
                </a:solidFill>
              </a:rPr>
              <a:t>occorre essere formati a riconoscerli e gestirli in maniera adeguata e opportuna.</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648734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a:xfrm>
            <a:off x="684211" y="5078436"/>
            <a:ext cx="10865363" cy="1125415"/>
          </a:xfrm>
        </p:spPr>
        <p:txBody>
          <a:bodyPr>
            <a:normAutofit/>
          </a:bodyPr>
          <a:lstStyle/>
          <a:p>
            <a:r>
              <a:rPr lang="it-IT" sz="3200" b="1" u="sng" cap="none" dirty="0" smtClean="0">
                <a:solidFill>
                  <a:srgbClr val="C00000"/>
                </a:solidFill>
              </a:rPr>
              <a:t>Curare la formazione di competenze interculturali</a:t>
            </a:r>
            <a:endParaRPr lang="it-IT" sz="3200" b="1" u="sng" cap="none" dirty="0">
              <a:solidFill>
                <a:srgbClr val="C00000"/>
              </a:solidFill>
            </a:endParaRPr>
          </a:p>
        </p:txBody>
      </p:sp>
      <p:sp>
        <p:nvSpPr>
          <p:cNvPr id="3" name="Segnaposto testo 2"/>
          <p:cNvSpPr>
            <a:spLocks noGrp="1"/>
          </p:cNvSpPr>
          <p:nvPr>
            <p:ph type="body" idx="1"/>
          </p:nvPr>
        </p:nvSpPr>
        <p:spPr/>
        <p:txBody>
          <a:bodyPr/>
          <a:lstStyle/>
          <a:p>
            <a:pPr lvl="0"/>
            <a:endParaRPr lang="it-IT" i="1" dirty="0">
              <a:solidFill>
                <a:prstClr val="black"/>
              </a:solidFill>
            </a:endParaRPr>
          </a:p>
          <a:p>
            <a:r>
              <a:rPr lang="it-IT" dirty="0" smtClean="0">
                <a:solidFill>
                  <a:schemeClr val="accent5"/>
                </a:solidFill>
              </a:rPr>
              <a:t>Sia sul piano cognitivo</a:t>
            </a:r>
            <a:endParaRPr lang="it-IT" dirty="0">
              <a:solidFill>
                <a:schemeClr val="accent5"/>
              </a:solidFill>
            </a:endParaRPr>
          </a:p>
        </p:txBody>
      </p:sp>
      <p:sp>
        <p:nvSpPr>
          <p:cNvPr id="4" name="Segnaposto contenuto 3"/>
          <p:cNvSpPr>
            <a:spLocks noGrp="1"/>
          </p:cNvSpPr>
          <p:nvPr>
            <p:ph sz="half" idx="2"/>
          </p:nvPr>
        </p:nvSpPr>
        <p:spPr>
          <a:xfrm>
            <a:off x="684211" y="1270528"/>
            <a:ext cx="4937656" cy="3920449"/>
          </a:xfrm>
        </p:spPr>
        <p:txBody>
          <a:bodyPr>
            <a:normAutofit/>
          </a:bodyPr>
          <a:lstStyle/>
          <a:p>
            <a:pPr marL="0" lvl="0" indent="0">
              <a:spcBef>
                <a:spcPts val="0"/>
              </a:spcBef>
              <a:spcAft>
                <a:spcPts val="0"/>
              </a:spcAft>
              <a:buClrTx/>
              <a:buSzTx/>
              <a:buNone/>
            </a:pPr>
            <a:endParaRPr lang="it-IT" sz="1800" dirty="0">
              <a:solidFill>
                <a:prstClr val="black"/>
              </a:solidFill>
            </a:endParaRPr>
          </a:p>
          <a:p>
            <a:pPr lvl="0">
              <a:spcBef>
                <a:spcPts val="0"/>
              </a:spcBef>
              <a:spcAft>
                <a:spcPts val="0"/>
              </a:spcAft>
              <a:buClrTx/>
              <a:buSzTx/>
              <a:buFont typeface="Wingdings" panose="05000000000000000000" pitchFamily="2" charset="2"/>
              <a:buChar char="q"/>
            </a:pPr>
            <a:r>
              <a:rPr lang="it-IT" sz="2400" dirty="0">
                <a:solidFill>
                  <a:prstClr val="black"/>
                </a:solidFill>
              </a:rPr>
              <a:t>capacità di problematizzare e non semplificare;</a:t>
            </a:r>
          </a:p>
          <a:p>
            <a:pPr lvl="0">
              <a:spcBef>
                <a:spcPts val="0"/>
              </a:spcBef>
              <a:spcAft>
                <a:spcPts val="0"/>
              </a:spcAft>
              <a:buClrTx/>
              <a:buSzTx/>
              <a:buFont typeface="Wingdings" panose="05000000000000000000" pitchFamily="2" charset="2"/>
              <a:buChar char="q"/>
            </a:pPr>
            <a:r>
              <a:rPr lang="it-IT" sz="2400" dirty="0">
                <a:solidFill>
                  <a:prstClr val="black"/>
                </a:solidFill>
              </a:rPr>
              <a:t>capacità di decentramento (cogliere punti di vista diversi);</a:t>
            </a:r>
          </a:p>
          <a:p>
            <a:pPr lvl="0">
              <a:spcBef>
                <a:spcPts val="0"/>
              </a:spcBef>
              <a:spcAft>
                <a:spcPts val="0"/>
              </a:spcAft>
              <a:buClrTx/>
              <a:buSzTx/>
              <a:buFont typeface="Wingdings" panose="05000000000000000000" pitchFamily="2" charset="2"/>
              <a:buChar char="q"/>
            </a:pPr>
            <a:r>
              <a:rPr lang="it-IT" sz="2400" dirty="0">
                <a:solidFill>
                  <a:prstClr val="black"/>
                </a:solidFill>
              </a:rPr>
              <a:t>capacità di procedere per multi-interpretazioni dei dati;</a:t>
            </a:r>
          </a:p>
          <a:p>
            <a:pPr lvl="0">
              <a:spcBef>
                <a:spcPts val="0"/>
              </a:spcBef>
              <a:spcAft>
                <a:spcPts val="0"/>
              </a:spcAft>
              <a:buClrTx/>
              <a:buSzTx/>
              <a:buFont typeface="Wingdings" panose="05000000000000000000" pitchFamily="2" charset="2"/>
              <a:buChar char="q"/>
            </a:pPr>
            <a:r>
              <a:rPr lang="it-IT" sz="2400" dirty="0">
                <a:solidFill>
                  <a:prstClr val="black"/>
                </a:solidFill>
              </a:rPr>
              <a:t>capacità di riconoscere anologie o differenze</a:t>
            </a:r>
          </a:p>
          <a:p>
            <a:endParaRPr lang="it-IT" dirty="0"/>
          </a:p>
        </p:txBody>
      </p:sp>
      <p:sp>
        <p:nvSpPr>
          <p:cNvPr id="5" name="Segnaposto testo 4"/>
          <p:cNvSpPr>
            <a:spLocks noGrp="1"/>
          </p:cNvSpPr>
          <p:nvPr>
            <p:ph type="body" sz="quarter" idx="3"/>
          </p:nvPr>
        </p:nvSpPr>
        <p:spPr/>
        <p:txBody>
          <a:bodyPr/>
          <a:lstStyle/>
          <a:p>
            <a:r>
              <a:rPr lang="it-IT" dirty="0" smtClean="0">
                <a:solidFill>
                  <a:schemeClr val="accent6"/>
                </a:solidFill>
              </a:rPr>
              <a:t>Sia sul piano affettivo</a:t>
            </a:r>
            <a:endParaRPr lang="it-IT" dirty="0">
              <a:solidFill>
                <a:schemeClr val="accent6"/>
              </a:solidFill>
            </a:endParaRPr>
          </a:p>
        </p:txBody>
      </p:sp>
      <p:sp>
        <p:nvSpPr>
          <p:cNvPr id="6" name="Segnaposto contenuto 5"/>
          <p:cNvSpPr>
            <a:spLocks noGrp="1"/>
          </p:cNvSpPr>
          <p:nvPr>
            <p:ph sz="quarter" idx="4"/>
          </p:nvPr>
        </p:nvSpPr>
        <p:spPr>
          <a:xfrm>
            <a:off x="5806544" y="1262061"/>
            <a:ext cx="6277603" cy="4041459"/>
          </a:xfrm>
        </p:spPr>
        <p:txBody>
          <a:bodyPr>
            <a:normAutofit/>
          </a:bodyPr>
          <a:lstStyle/>
          <a:p>
            <a:pPr lvl="0">
              <a:spcBef>
                <a:spcPts val="0"/>
              </a:spcBef>
              <a:spcAft>
                <a:spcPts val="0"/>
              </a:spcAft>
              <a:buClrTx/>
              <a:buSzTx/>
              <a:buFont typeface="Wingdings" panose="05000000000000000000" pitchFamily="2" charset="2"/>
              <a:buChar char="ü"/>
            </a:pPr>
            <a:endParaRPr lang="it-IT" sz="1600" dirty="0" smtClean="0">
              <a:solidFill>
                <a:prstClr val="black"/>
              </a:solidFill>
            </a:endParaRPr>
          </a:p>
          <a:p>
            <a:pPr lvl="0">
              <a:spcBef>
                <a:spcPts val="0"/>
              </a:spcBef>
              <a:spcAft>
                <a:spcPts val="0"/>
              </a:spcAft>
              <a:buClrTx/>
              <a:buSzTx/>
              <a:buFont typeface="Wingdings" panose="05000000000000000000" pitchFamily="2" charset="2"/>
              <a:buChar char="ü"/>
            </a:pPr>
            <a:endParaRPr lang="it-IT" sz="1600" dirty="0">
              <a:solidFill>
                <a:prstClr val="black"/>
              </a:solidFill>
            </a:endParaRPr>
          </a:p>
          <a:p>
            <a:pPr lvl="0">
              <a:spcBef>
                <a:spcPts val="0"/>
              </a:spcBef>
              <a:spcAft>
                <a:spcPts val="0"/>
              </a:spcAft>
              <a:buClrTx/>
              <a:buSzTx/>
              <a:buFont typeface="Wingdings" panose="05000000000000000000" pitchFamily="2" charset="2"/>
              <a:buChar char="q"/>
            </a:pPr>
            <a:r>
              <a:rPr lang="it-IT" sz="2400" dirty="0" smtClean="0">
                <a:solidFill>
                  <a:prstClr val="black"/>
                </a:solidFill>
              </a:rPr>
              <a:t>capacità </a:t>
            </a:r>
            <a:r>
              <a:rPr lang="it-IT" sz="2400" dirty="0">
                <a:solidFill>
                  <a:prstClr val="black"/>
                </a:solidFill>
              </a:rPr>
              <a:t>di empatia;</a:t>
            </a:r>
          </a:p>
          <a:p>
            <a:pPr lvl="0">
              <a:spcBef>
                <a:spcPts val="0"/>
              </a:spcBef>
              <a:spcAft>
                <a:spcPts val="0"/>
              </a:spcAft>
              <a:buClrTx/>
              <a:buSzTx/>
              <a:buFont typeface="Wingdings" panose="05000000000000000000" pitchFamily="2" charset="2"/>
              <a:buChar char="q"/>
            </a:pPr>
            <a:r>
              <a:rPr lang="it-IT" sz="2400" dirty="0">
                <a:solidFill>
                  <a:prstClr val="black"/>
                </a:solidFill>
              </a:rPr>
              <a:t>capacità di sospensione </a:t>
            </a:r>
            <a:r>
              <a:rPr lang="it-IT" sz="2400" dirty="0" smtClean="0">
                <a:solidFill>
                  <a:prstClr val="black"/>
                </a:solidFill>
              </a:rPr>
              <a:t>del </a:t>
            </a:r>
            <a:r>
              <a:rPr lang="it-IT" sz="2400" dirty="0">
                <a:solidFill>
                  <a:prstClr val="black"/>
                </a:solidFill>
              </a:rPr>
              <a:t>giudizio;</a:t>
            </a:r>
          </a:p>
          <a:p>
            <a:pPr lvl="0">
              <a:spcBef>
                <a:spcPts val="0"/>
              </a:spcBef>
              <a:spcAft>
                <a:spcPts val="0"/>
              </a:spcAft>
              <a:buClrTx/>
              <a:buSzTx/>
              <a:buFont typeface="Wingdings" panose="05000000000000000000" pitchFamily="2" charset="2"/>
              <a:buChar char="q"/>
            </a:pPr>
            <a:r>
              <a:rPr lang="it-IT" sz="2400" dirty="0">
                <a:solidFill>
                  <a:prstClr val="black"/>
                </a:solidFill>
              </a:rPr>
              <a:t>capacità di tollerare </a:t>
            </a:r>
            <a:r>
              <a:rPr lang="it-IT" sz="2400" dirty="0" smtClean="0">
                <a:solidFill>
                  <a:prstClr val="black"/>
                </a:solidFill>
              </a:rPr>
              <a:t>l’incertezza</a:t>
            </a:r>
            <a:r>
              <a:rPr lang="it-IT" sz="2400" dirty="0">
                <a:solidFill>
                  <a:prstClr val="black"/>
                </a:solidFill>
              </a:rPr>
              <a:t>;</a:t>
            </a:r>
          </a:p>
          <a:p>
            <a:pPr lvl="0">
              <a:spcBef>
                <a:spcPts val="0"/>
              </a:spcBef>
              <a:spcAft>
                <a:spcPts val="0"/>
              </a:spcAft>
              <a:buClrTx/>
              <a:buSzTx/>
              <a:buFont typeface="Wingdings" panose="05000000000000000000" pitchFamily="2" charset="2"/>
              <a:buChar char="q"/>
            </a:pPr>
            <a:r>
              <a:rPr lang="it-IT" sz="2400" dirty="0">
                <a:solidFill>
                  <a:prstClr val="black"/>
                </a:solidFill>
              </a:rPr>
              <a:t>capacità di mettersi </a:t>
            </a:r>
            <a:r>
              <a:rPr lang="it-IT" sz="2400" dirty="0" smtClean="0">
                <a:solidFill>
                  <a:prstClr val="black"/>
                </a:solidFill>
              </a:rPr>
              <a:t>in </a:t>
            </a:r>
            <a:r>
              <a:rPr lang="it-IT" sz="2400" dirty="0">
                <a:solidFill>
                  <a:prstClr val="black"/>
                </a:solidFill>
              </a:rPr>
              <a:t>ascolto dell’Altro.</a:t>
            </a:r>
          </a:p>
          <a:p>
            <a:endParaRPr lang="it-IT" sz="24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101592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asellaDiTesto 1"/>
          <p:cNvSpPr txBox="1"/>
          <p:nvPr/>
        </p:nvSpPr>
        <p:spPr>
          <a:xfrm>
            <a:off x="574766" y="1306284"/>
            <a:ext cx="10175965" cy="4927439"/>
          </a:xfrm>
          <a:prstGeom prst="rect">
            <a:avLst/>
          </a:prstGeom>
          <a:noFill/>
        </p:spPr>
        <p:txBody>
          <a:bodyPr wrap="square" rtlCol="0">
            <a:spAutoFit/>
          </a:bodyPr>
          <a:lstStyle/>
          <a:p>
            <a:pPr algn="just">
              <a:lnSpc>
                <a:spcPct val="150000"/>
              </a:lnSpc>
            </a:pPr>
            <a:r>
              <a:rPr lang="it-IT" sz="2400" dirty="0" smtClean="0">
                <a:solidFill>
                  <a:schemeClr val="bg1"/>
                </a:solidFill>
              </a:rPr>
              <a:t>L’inserimento </a:t>
            </a:r>
            <a:r>
              <a:rPr lang="it-IT" sz="2400" dirty="0">
                <a:solidFill>
                  <a:schemeClr val="bg1"/>
                </a:solidFill>
              </a:rPr>
              <a:t>dell’alunno straniero in classe è spesso percepito come un evento che comporta discontinuità, una variabile improvvisa che può rompere gli equilibri della classe, talvolta precari, già complessi, e creare il conflitto, la problematicità a cui bisogna offrire risposte educative adeguate. </a:t>
            </a:r>
            <a:endParaRPr lang="it-IT" sz="2400" dirty="0" smtClean="0">
              <a:solidFill>
                <a:schemeClr val="bg1"/>
              </a:solidFill>
            </a:endParaRPr>
          </a:p>
          <a:p>
            <a:pPr algn="just">
              <a:lnSpc>
                <a:spcPct val="150000"/>
              </a:lnSpc>
            </a:pPr>
            <a:r>
              <a:rPr lang="it-IT" sz="2400" dirty="0" smtClean="0">
                <a:solidFill>
                  <a:schemeClr val="bg1"/>
                </a:solidFill>
              </a:rPr>
              <a:t>L’insegnante </a:t>
            </a:r>
            <a:r>
              <a:rPr lang="it-IT" sz="2400" dirty="0">
                <a:solidFill>
                  <a:schemeClr val="bg1"/>
                </a:solidFill>
              </a:rPr>
              <a:t>è l’attore maggiormente coinvolto, quello a cui spesso si delegano le maggiori responsabilità, inserito in un sistema-scuola che dovrebbe sostenere il suo intervento. </a:t>
            </a:r>
            <a:endParaRPr lang="it-IT" sz="2400" dirty="0" smtClean="0">
              <a:solidFill>
                <a:schemeClr val="bg1"/>
              </a:solidFill>
            </a:endParaRPr>
          </a:p>
          <a:p>
            <a:pPr algn="just">
              <a:lnSpc>
                <a:spcPct val="150000"/>
              </a:lnSpc>
            </a:pPr>
            <a:endParaRPr lang="it-IT" sz="2000" dirty="0">
              <a:solidFill>
                <a:schemeClr val="bg1"/>
              </a:solidFill>
            </a:endParaRPr>
          </a:p>
        </p:txBody>
      </p:sp>
      <p:sp>
        <p:nvSpPr>
          <p:cNvPr id="3" name="CasellaDiTesto 2"/>
          <p:cNvSpPr txBox="1"/>
          <p:nvPr/>
        </p:nvSpPr>
        <p:spPr>
          <a:xfrm>
            <a:off x="574766" y="640080"/>
            <a:ext cx="10711543" cy="400110"/>
          </a:xfrm>
          <a:prstGeom prst="rect">
            <a:avLst/>
          </a:prstGeom>
          <a:noFill/>
        </p:spPr>
        <p:txBody>
          <a:bodyPr wrap="square" rtlCol="0">
            <a:spAutoFit/>
          </a:bodyPr>
          <a:lstStyle/>
          <a:p>
            <a:r>
              <a:rPr lang="it-IT" sz="2000" b="1" dirty="0" smtClean="0">
                <a:solidFill>
                  <a:schemeClr val="bg1"/>
                </a:solidFill>
              </a:rPr>
              <a:t>Responsabilità educativa dell’insegnante</a:t>
            </a:r>
            <a:endParaRPr lang="it-IT" sz="2000" b="1" dirty="0">
              <a:solidFill>
                <a:schemeClr val="bg1"/>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694062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4211" y="685799"/>
            <a:ext cx="10784977" cy="502921"/>
          </a:xfrm>
        </p:spPr>
        <p:txBody>
          <a:bodyPr>
            <a:normAutofit/>
          </a:bodyPr>
          <a:lstStyle/>
          <a:p>
            <a:pPr algn="ctr"/>
            <a:r>
              <a:rPr lang="it-IT" sz="2400" b="1" dirty="0" smtClean="0">
                <a:solidFill>
                  <a:srgbClr val="00B050"/>
                </a:solidFill>
              </a:rPr>
              <a:t>Azioni per l’inclusione</a:t>
            </a:r>
            <a:endParaRPr lang="it-IT" sz="2400" b="1" dirty="0">
              <a:solidFill>
                <a:srgbClr val="00B050"/>
              </a:solidFill>
            </a:endParaRPr>
          </a:p>
        </p:txBody>
      </p:sp>
      <p:sp>
        <p:nvSpPr>
          <p:cNvPr id="3" name="Sottotitolo 2"/>
          <p:cNvSpPr>
            <a:spLocks noGrp="1"/>
          </p:cNvSpPr>
          <p:nvPr>
            <p:ph type="subTitle" idx="1"/>
          </p:nvPr>
        </p:nvSpPr>
        <p:spPr>
          <a:xfrm>
            <a:off x="684211" y="1188720"/>
            <a:ext cx="10784978" cy="5159829"/>
          </a:xfrm>
        </p:spPr>
        <p:txBody>
          <a:bodyPr>
            <a:normAutofit/>
          </a:bodyPr>
          <a:lstStyle/>
          <a:p>
            <a:pPr marL="457200" indent="-457200" algn="just">
              <a:lnSpc>
                <a:spcPct val="150000"/>
              </a:lnSpc>
              <a:buClr>
                <a:srgbClr val="00B0F0"/>
              </a:buClr>
              <a:buSzPct val="90000"/>
              <a:buFont typeface="+mj-lt"/>
              <a:buAutoNum type="arabicParenR"/>
            </a:pPr>
            <a:r>
              <a:rPr lang="it-IT" sz="2400" dirty="0" smtClean="0">
                <a:solidFill>
                  <a:schemeClr val="bg1"/>
                </a:solidFill>
              </a:rPr>
              <a:t>Costruire in classe un </a:t>
            </a:r>
            <a:r>
              <a:rPr lang="it-IT" sz="2400" b="1" u="sng" dirty="0" smtClean="0">
                <a:solidFill>
                  <a:srgbClr val="00B0F0"/>
                </a:solidFill>
              </a:rPr>
              <a:t>ambiente di apprendimento</a:t>
            </a:r>
            <a:r>
              <a:rPr lang="it-IT" sz="2400" b="1" dirty="0" smtClean="0">
                <a:solidFill>
                  <a:srgbClr val="00B0F0"/>
                </a:solidFill>
              </a:rPr>
              <a:t> </a:t>
            </a:r>
            <a:r>
              <a:rPr lang="it-IT" sz="2400" dirty="0" smtClean="0">
                <a:solidFill>
                  <a:schemeClr val="bg1"/>
                </a:solidFill>
              </a:rPr>
              <a:t>caratterizzato da esperienze scolastiche vissute dagli alunni immigrati in chiave transculturale e quindi ...</a:t>
            </a:r>
          </a:p>
          <a:p>
            <a:pPr algn="ctr"/>
            <a:r>
              <a:rPr lang="it-IT" sz="2400" dirty="0" smtClean="0">
                <a:solidFill>
                  <a:schemeClr val="bg1"/>
                </a:solidFill>
              </a:rPr>
              <a:t>Centrati sulle persone</a:t>
            </a:r>
          </a:p>
          <a:p>
            <a:pPr algn="ctr"/>
            <a:r>
              <a:rPr lang="it-IT" sz="2400" dirty="0" smtClean="0">
                <a:solidFill>
                  <a:schemeClr val="bg1"/>
                </a:solidFill>
              </a:rPr>
              <a:t>Non indifferenti</a:t>
            </a:r>
          </a:p>
          <a:p>
            <a:pPr algn="ctr"/>
            <a:r>
              <a:rPr lang="it-IT" sz="2400" dirty="0" smtClean="0">
                <a:solidFill>
                  <a:schemeClr val="bg1"/>
                </a:solidFill>
              </a:rPr>
              <a:t>Intrecciati di relazioni</a:t>
            </a:r>
          </a:p>
          <a:p>
            <a:pPr algn="ctr"/>
            <a:r>
              <a:rPr lang="it-IT" sz="2400" dirty="0" smtClean="0">
                <a:solidFill>
                  <a:schemeClr val="bg1"/>
                </a:solidFill>
              </a:rPr>
              <a:t>Non caratterizzati da spontaneismo</a:t>
            </a:r>
          </a:p>
          <a:p>
            <a:pPr algn="ctr">
              <a:lnSpc>
                <a:spcPct val="150000"/>
              </a:lnSpc>
            </a:pPr>
            <a:r>
              <a:rPr lang="it-IT" sz="2400" dirty="0" smtClean="0">
                <a:solidFill>
                  <a:schemeClr val="bg1"/>
                </a:solidFill>
              </a:rPr>
              <a:t>... Un luogo in cui coloro che apprendono possono lavorare aiutandosi reciprocamente</a:t>
            </a:r>
          </a:p>
          <a:p>
            <a:pPr algn="ctr"/>
            <a:endParaRPr lang="it-IT" dirty="0">
              <a:solidFill>
                <a:schemeClr val="bg1"/>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438111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asellaDiTesto 1"/>
          <p:cNvSpPr txBox="1"/>
          <p:nvPr/>
        </p:nvSpPr>
        <p:spPr>
          <a:xfrm>
            <a:off x="561703" y="274320"/>
            <a:ext cx="10162903" cy="5424562"/>
          </a:xfrm>
          <a:prstGeom prst="rect">
            <a:avLst/>
          </a:prstGeom>
          <a:noFill/>
        </p:spPr>
        <p:txBody>
          <a:bodyPr wrap="square" rtlCol="0">
            <a:spAutoFit/>
          </a:bodyPr>
          <a:lstStyle/>
          <a:p>
            <a:pPr algn="just">
              <a:lnSpc>
                <a:spcPct val="150000"/>
              </a:lnSpc>
            </a:pPr>
            <a:endParaRPr lang="it-IT" sz="2100" dirty="0" smtClean="0">
              <a:solidFill>
                <a:schemeClr val="bg1"/>
              </a:solidFill>
            </a:endParaRPr>
          </a:p>
          <a:p>
            <a:pPr marL="457200" indent="-457200" algn="just">
              <a:lnSpc>
                <a:spcPct val="150000"/>
              </a:lnSpc>
              <a:buClr>
                <a:srgbClr val="FF0000"/>
              </a:buClr>
              <a:buFont typeface="+mj-lt"/>
              <a:buAutoNum type="arabicParenR" startAt="2"/>
            </a:pPr>
            <a:r>
              <a:rPr lang="it-IT" sz="2100" dirty="0" smtClean="0">
                <a:solidFill>
                  <a:schemeClr val="bg1"/>
                </a:solidFill>
              </a:rPr>
              <a:t>Non considerare l’alunno immigrato in classe come un </a:t>
            </a:r>
            <a:r>
              <a:rPr lang="it-IT" sz="2100" b="1" i="1" u="sng" dirty="0" smtClean="0">
                <a:solidFill>
                  <a:srgbClr val="FF0000"/>
                </a:solidFill>
              </a:rPr>
              <a:t>boundary </a:t>
            </a:r>
            <a:r>
              <a:rPr lang="it-IT" sz="2100" b="1" i="1" u="sng" dirty="0" err="1" smtClean="0">
                <a:solidFill>
                  <a:srgbClr val="FF0000"/>
                </a:solidFill>
              </a:rPr>
              <a:t>event</a:t>
            </a:r>
            <a:r>
              <a:rPr lang="it-IT" sz="2100" b="1" i="1" u="sng" dirty="0" smtClean="0">
                <a:solidFill>
                  <a:srgbClr val="FF0000"/>
                </a:solidFill>
              </a:rPr>
              <a:t>,</a:t>
            </a:r>
            <a:r>
              <a:rPr lang="it-IT" sz="2100" b="1" i="1" dirty="0" smtClean="0">
                <a:solidFill>
                  <a:srgbClr val="FF0000"/>
                </a:solidFill>
              </a:rPr>
              <a:t> </a:t>
            </a:r>
            <a:r>
              <a:rPr lang="it-IT" sz="2100" dirty="0" smtClean="0">
                <a:solidFill>
                  <a:schemeClr val="bg1"/>
                </a:solidFill>
              </a:rPr>
              <a:t>un alunno svantaggiato che rischia la marginalizzazione e un’integrazione subalterna e frammentata: l’insegnante deve ricomporre e far dialogare le differenze, pensare insieme l’unità e la diversità, proponendo orizzonti comuni pur nella singolarità dei percorsi di sviluppo e delle visioni del mondo;</a:t>
            </a:r>
          </a:p>
          <a:p>
            <a:pPr algn="just">
              <a:lnSpc>
                <a:spcPct val="150000"/>
              </a:lnSpc>
              <a:buClr>
                <a:srgbClr val="FF0000"/>
              </a:buClr>
            </a:pPr>
            <a:endParaRPr lang="it-IT" sz="2100" dirty="0" smtClean="0">
              <a:solidFill>
                <a:schemeClr val="bg1"/>
              </a:solidFill>
            </a:endParaRPr>
          </a:p>
          <a:p>
            <a:pPr marL="457200" indent="-457200" algn="just">
              <a:lnSpc>
                <a:spcPct val="150000"/>
              </a:lnSpc>
              <a:buClr>
                <a:schemeClr val="accent6"/>
              </a:buClr>
              <a:buFont typeface="+mj-lt"/>
              <a:buAutoNum type="arabicParenR" startAt="3"/>
            </a:pPr>
            <a:r>
              <a:rPr lang="it-IT" sz="2100" b="1" u="sng" dirty="0" smtClean="0">
                <a:solidFill>
                  <a:schemeClr val="accent6"/>
                </a:solidFill>
              </a:rPr>
              <a:t>Gestione del gruppo classe</a:t>
            </a:r>
            <a:r>
              <a:rPr lang="it-IT" sz="2100" b="1" dirty="0" smtClean="0">
                <a:solidFill>
                  <a:schemeClr val="accent6"/>
                </a:solidFill>
              </a:rPr>
              <a:t>: </a:t>
            </a:r>
            <a:r>
              <a:rPr lang="it-IT" sz="2100" dirty="0" smtClean="0">
                <a:solidFill>
                  <a:schemeClr val="bg1"/>
                </a:solidFill>
              </a:rPr>
              <a:t>la </a:t>
            </a:r>
            <a:r>
              <a:rPr lang="it-IT" sz="2100" dirty="0">
                <a:solidFill>
                  <a:schemeClr val="bg1"/>
                </a:solidFill>
              </a:rPr>
              <a:t>classe diventa gruppo se i singoli attori condividono le </a:t>
            </a:r>
            <a:r>
              <a:rPr lang="it-IT" sz="2100" dirty="0" smtClean="0">
                <a:solidFill>
                  <a:schemeClr val="bg1"/>
                </a:solidFill>
              </a:rPr>
              <a:t>esperienze educative-didattiche</a:t>
            </a:r>
            <a:r>
              <a:rPr lang="it-IT" sz="2100" dirty="0">
                <a:solidFill>
                  <a:schemeClr val="bg1"/>
                </a:solidFill>
              </a:rPr>
              <a:t>, se esiste la reciprocità comunicativa, la compartecipazione e l’interscambio</a:t>
            </a:r>
            <a:r>
              <a:rPr lang="it-IT" sz="2100" dirty="0" smtClean="0">
                <a:solidFill>
                  <a:schemeClr val="bg1"/>
                </a:solidFill>
              </a:rPr>
              <a:t>... </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73206624"/>
      </p:ext>
    </p:extLst>
  </p:cSld>
  <p:clrMapOvr>
    <a:masterClrMapping/>
  </p:clrMapOvr>
  <p:timing>
    <p:tnLst>
      <p:par>
        <p:cTn id="1" dur="indefinite" restart="never" nodeType="tmRoot"/>
      </p:par>
    </p:tnLst>
  </p:timing>
</p:sld>
</file>

<file path=ppt/theme/theme1.xml><?xml version="1.0" encoding="utf-8"?>
<a:theme xmlns:a="http://schemas.openxmlformats.org/drawingml/2006/main" name="Sezione">
  <a:themeElements>
    <a:clrScheme name="Slice">
      <a:dk1>
        <a:sysClr val="windowText" lastClr="000000"/>
      </a:dk1>
      <a:lt1>
        <a:sysClr val="window" lastClr="FFFFFF"/>
      </a:lt1>
      <a:dk2>
        <a:srgbClr val="D06F1E"/>
      </a:dk2>
      <a:lt2>
        <a:srgbClr val="F0BE21"/>
      </a:lt2>
      <a:accent1>
        <a:srgbClr val="760603"/>
      </a:accent1>
      <a:accent2>
        <a:srgbClr val="9F761A"/>
      </a:accent2>
      <a:accent3>
        <a:srgbClr val="92A200"/>
      </a:accent3>
      <a:accent4>
        <a:srgbClr val="4AA157"/>
      </a:accent4>
      <a:accent5>
        <a:srgbClr val="46788D"/>
      </a:accent5>
      <a:accent6>
        <a:srgbClr val="A848A8"/>
      </a:accent6>
      <a:hlink>
        <a:srgbClr val="460402"/>
      </a:hlink>
      <a:folHlink>
        <a:srgbClr val="991111"/>
      </a:folHlink>
    </a:clrScheme>
    <a:fontScheme name="Slice">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162000"/>
                <a:satMod val="200000"/>
                <a:lumMod val="124000"/>
              </a:schemeClr>
            </a:gs>
            <a:gs pos="100000">
              <a:schemeClr val="phClr">
                <a:shade val="96000"/>
                <a:hueMod val="88000"/>
                <a:satMod val="220000"/>
                <a:lumMod val="82000"/>
              </a:schemeClr>
            </a:gs>
          </a:gsLst>
          <a:lin ang="6120000" scaled="1"/>
        </a:gradFill>
        <a:gradFill rotWithShape="1">
          <a:gsLst>
            <a:gs pos="0">
              <a:schemeClr val="phClr">
                <a:tint val="97000"/>
                <a:hueMod val="142000"/>
                <a:satMod val="200000"/>
                <a:lumMod val="118000"/>
              </a:schemeClr>
            </a:gs>
            <a:gs pos="100000">
              <a:schemeClr val="phClr">
                <a:shade val="92000"/>
                <a:hueMod val="22000"/>
                <a:satMod val="220000"/>
                <a:lumMod val="62000"/>
              </a:schemeClr>
            </a:gs>
          </a:gsLst>
          <a:path path="circle">
            <a:fillToRect b="100000"/>
          </a:path>
        </a:gradFill>
      </a:bgFillStyleLst>
    </a:fmtScheme>
  </a:themeElements>
  <a:objectDefaults/>
  <a:extraClrSchemeLst/>
  <a:extLst>
    <a:ext uri="{05A4C25C-085E-4340-85A3-A5531E510DB2}">
      <thm15:themeFamily xmlns:thm15="http://schemas.microsoft.com/office/thememl/2012/main" xmlns:a="http://schemas.openxmlformats.org/drawingml/2006/main" xmlns="" name="Slice" id="{0507925B-6AC9-4358-8E18-C330545D08F8}" vid="{282EB108-EDE6-4B8E-957B-D4A69BF580E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Slice</Template>
  <TotalTime>1104</TotalTime>
  <Words>3224</Words>
  <Application>Microsoft Macintosh PowerPoint</Application>
  <PresentationFormat>Personalizzato</PresentationFormat>
  <Paragraphs>178</Paragraphs>
  <Slides>34</Slides>
  <Notes>0</Notes>
  <HiddenSlides>0</HiddenSlides>
  <MMClips>0</MMClips>
  <ScaleCrop>false</ScaleCrop>
  <HeadingPairs>
    <vt:vector size="4" baseType="variant">
      <vt:variant>
        <vt:lpstr>Modello struttura</vt:lpstr>
      </vt:variant>
      <vt:variant>
        <vt:i4>1</vt:i4>
      </vt:variant>
      <vt:variant>
        <vt:lpstr>Titoli diapositive</vt:lpstr>
      </vt:variant>
      <vt:variant>
        <vt:i4>34</vt:i4>
      </vt:variant>
    </vt:vector>
  </HeadingPairs>
  <TitlesOfParts>
    <vt:vector size="35" baseType="lpstr">
      <vt:lpstr>Sezione</vt:lpstr>
      <vt:lpstr>Aggiornamento interno:  «ORGANIZZAZIONE E GESTIONE DELLE ISTITUZIONI SCOLASTICHE IN CONTESTI MULTICULTURALI»</vt:lpstr>
      <vt:lpstr>« Per uscire dalla crisi di valori, di governabilità e di orientamento delle società postmoderne ...,  non si può più puntare sul cosiddetto progresso, né sul consumo, né sulla crescita, ma è indispensabile  investire sull’educazione e sulle competenze interculturali.  La CULTURA può aiutare a riscoprire il valore di ogni  essere umano ... »</vt:lpstr>
      <vt:lpstr>Diapositiva 3</vt:lpstr>
      <vt:lpstr>Diapositiva 4</vt:lpstr>
      <vt:lpstr>Diapositiva 5</vt:lpstr>
      <vt:lpstr>Curare la formazione di competenze interculturali</vt:lpstr>
      <vt:lpstr>Diapositiva 7</vt:lpstr>
      <vt:lpstr>Azioni per l’inclusione</vt:lpstr>
      <vt:lpstr>Diapositiva 9</vt:lpstr>
      <vt:lpstr>Diapositiva 10</vt:lpstr>
      <vt:lpstr>Diapositiva 11</vt:lpstr>
      <vt:lpstr>Diapositiva 12</vt:lpstr>
      <vt:lpstr>Diapositiva 13</vt:lpstr>
      <vt:lpstr>Diapositiva 14</vt:lpstr>
      <vt:lpstr>Diapositiva 15</vt:lpstr>
      <vt:lpstr>Diapositiva 16</vt:lpstr>
      <vt:lpstr>Esiti della Ricerca-Azione nella nostra  Scuola Primaria</vt:lpstr>
      <vt:lpstr>Diapositiva 18</vt:lpstr>
      <vt:lpstr>Il 55% degli alunni italofoni della classe, quindi più della metà, condivide la definizione della parola “immigrato” come la condizione di arrivare da un altro paese rispetto al 18% che la identifica con il termine straniero, quindi una socializzazione della definizione con significato più profondo rispetto a quella prettamente superficiale e scontata.</vt:lpstr>
      <vt:lpstr>Il 73% degli alunni vive in quartieri nei quali non risiedono alunni immigrati, ciò potrebbe rivelare la poca affluenza e stabilità degli stessi in città. La metà degli alunni della classe sperimentale afferma di conoscere di persona bambini non italofoni. </vt:lpstr>
      <vt:lpstr>Il 67% dichiara che nel quartiere di appartenenza non risiedono stranieri, coerente con il dato del 50% che afferma di non conoscere personalmente stranieri.</vt:lpstr>
      <vt:lpstr>Dalla lettura dei tre grafici si notano dati contrastanti tra loro in quanto il 90% afferma di non uscire con alunni immigrati ma, nello stesso tempo, il 91% degli stessi alunni italofoni, percentuale altissima, afferma di giocare con immigrati e il 64% di studiare con loro: sembra evidente che gli alunni italofoni abbiano considerato il contesto scolastico della classe di appartenenza, inteso come luogo in cui giocare e studiare con i compagni immigrati.</vt:lpstr>
      <vt:lpstr>Proseguono percentuali abbastanza alte - 90%, 79% e 84% - che confermano la mancanza di relazioni extra-scolastiche intrattenute con alunni immigrati: solo l’11% degli alunni - classe di controllo - dichiara di studiare con alunni stranieri, riferendosi sicuramente alle attività didattiche organizzate per classi parallele, quale può essere l’attività motoria nell’ora di Educazione Fisica, opzione scelta dal 45% degli alunni per indicare la situazione nella quale interagisce con alunni immigrati.</vt:lpstr>
      <vt:lpstr>Tutti gli alunni italofoni conoscono il Paese di origine dei loro compagni immigrati: la Romania. Il 26% degli alunni italofoni interagisce con i compagni immigrati prima di entrare a scuola mentre con la stessa percentuale del 22%, affermano di socializzare con loro durante la ricreazione e all’uscita da scuola; infine, sempre mantenendo la stessa percentuale del 15%, scelgono di interagire durante la lezione in generale e nell’ora di Educazione Fisica in particolare.  Nessuno ha contrassegnato l’opzione mai, un dato quest’ultimo da considerarsi positivo al fine dell’accoglienza e dell’integrazione degli alunni immigrati in quanto, la percentuale più alta descritta in precedenza, conferma una interazione che nasce prima di entrare a scuola: il contesto classe eterogeneo non condiziona le scelte di interazione / comunicazione esterne ad esso.</vt:lpstr>
      <vt:lpstr>Il 21% degli alunni interagiscono con gli immigrati all’uscita da scuola e il 14% prima di entrare in classe. Gli alunni, infatti, anche se non hanno compagni di classe immigrati affermano di interagire con loro, prima e dopo la scuola, dimostrando di aver interiorizzato, a riguardo, un’opinione positiva nella percentuale del 47%.</vt:lpstr>
      <vt:lpstr>Nel momento in cui si chiede di esplicitare l’atteggiamento dei docenti di classe nei confronti degli alunni immigrati, l’80% degli alunni esaminati risponde di percepire una positività verso questi ultimi, un dato importante valutabile ai fini della presa in carico e/o dell’attenzione, da parte degli stessi docenti, dei bisogni formativi specifici riferiti agli alunni immigrati.</vt:lpstr>
      <vt:lpstr>L’82% degli alunni italofoni considera giusto accogliere bambini stranieri a scuola e la stessa percentuale si ripete evidenziando che gli alunni stranieri in classe non sono un problema, una valutazione positiva che potrebbe sottendere che l’atteggiamento del docente, esaminato precedentemente, veicolerebbe e condizionerebbe il giudizio del discente. Altra considerazione è che il gruppo classe appare aperto e accogliente dove la presenza dell’immigrato non costituisce una problematicità.</vt:lpstr>
      <vt:lpstr>Il 78% ritiene, inoltre, che sia giusto accogliere bambini immigrati a scuola: l’89% ribadisce che la presenza di alunni immigrati in classe non costituisce un problema ed elenca alcune proposte per facilitare il loro inserimento a scuola. Il 17% degli alunni della classe di controllo ritiene necessario migliorare l’accoglienza.</vt:lpstr>
      <vt:lpstr>Il 73% degli alunni italofoni non esplicita nessuna proposta per facilitare l’inserimento degli alunni immigrati a scuola: conferma questa che il problema “immigrato” in classe sia solo percepito oneroso da parte dei docenti, oppure che le buone pratiche dell’accoglienza messe in atto dai docenti di classe abbia incentivato l’avvio all’inclusione degli alunni stranieri?</vt:lpstr>
      <vt:lpstr>Questionario B:  rivolto agli alunni immigrati presenti nella Classe Sperimentale;  QUESTIONARIO DOCENTI: n. 3 docenti di scuola Primaria partecipanti alla  Ricerca – Azione.</vt:lpstr>
      <vt:lpstr>La ricerca – azione: valutazione degli esiti finali</vt:lpstr>
      <vt:lpstr>Criticità </vt:lpstr>
      <vt:lpstr>PROGETTUALITÀ FUTURA</vt:lpstr>
      <vt:lpstr> «Ad un pensiero che isola e separa  bisogna sostituire un pensiero  che distingue ed unisce.  ad un pensiero riduttivo,  un pensiero del complesso»  </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Aggiornamento interno:  «ORGANIZZAZIONE E GESTIONE DELLE ISTITUZIONI SCOLASTICHE IN CONTESTI MULTICULTURALI»</dc:title>
  <dc:creator>luciana strazio</dc:creator>
  <cp:lastModifiedBy>Angela Miccoli</cp:lastModifiedBy>
  <cp:revision>65</cp:revision>
  <dcterms:created xsi:type="dcterms:W3CDTF">2019-04-08T16:12:31Z</dcterms:created>
  <dcterms:modified xsi:type="dcterms:W3CDTF">2019-04-08T16:12:49Z</dcterms:modified>
</cp:coreProperties>
</file>